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56" r:id="rId2"/>
    <p:sldId id="257" r:id="rId3"/>
    <p:sldId id="258" r:id="rId4"/>
    <p:sldId id="263" r:id="rId5"/>
    <p:sldId id="259" r:id="rId6"/>
    <p:sldId id="260" r:id="rId7"/>
    <p:sldId id="261" r:id="rId8"/>
    <p:sldId id="262" r:id="rId9"/>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2" d="100"/>
          <a:sy n="62" d="100"/>
        </p:scale>
        <p:origin x="332"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bhi ram" userId="ec755ce04ff14541" providerId="LiveId" clId="{0B31D2D6-C980-4713-ADE0-05614D03E491}"/>
    <pc:docChg chg="custSel modSld">
      <pc:chgData name="abhi ram" userId="ec755ce04ff14541" providerId="LiveId" clId="{0B31D2D6-C980-4713-ADE0-05614D03E491}" dt="2024-08-09T16:28:07.959" v="5" actId="478"/>
      <pc:docMkLst>
        <pc:docMk/>
      </pc:docMkLst>
      <pc:sldChg chg="delSp mod">
        <pc:chgData name="abhi ram" userId="ec755ce04ff14541" providerId="LiveId" clId="{0B31D2D6-C980-4713-ADE0-05614D03E491}" dt="2024-08-09T16:28:07.959" v="5" actId="478"/>
        <pc:sldMkLst>
          <pc:docMk/>
          <pc:sldMk cId="0" sldId="258"/>
        </pc:sldMkLst>
        <pc:picChg chg="del">
          <ac:chgData name="abhi ram" userId="ec755ce04ff14541" providerId="LiveId" clId="{0B31D2D6-C980-4713-ADE0-05614D03E491}" dt="2024-08-09T16:28:07.959" v="5" actId="478"/>
          <ac:picMkLst>
            <pc:docMk/>
            <pc:sldMk cId="0" sldId="258"/>
            <ac:picMk id="28" creationId="{00000000-0000-0000-0000-000000000000}"/>
          </ac:picMkLst>
        </pc:picChg>
      </pc:sldChg>
      <pc:sldChg chg="delSp mod">
        <pc:chgData name="abhi ram" userId="ec755ce04ff14541" providerId="LiveId" clId="{0B31D2D6-C980-4713-ADE0-05614D03E491}" dt="2024-08-09T16:27:58.346" v="3" actId="478"/>
        <pc:sldMkLst>
          <pc:docMk/>
          <pc:sldMk cId="0" sldId="259"/>
        </pc:sldMkLst>
        <pc:picChg chg="del">
          <ac:chgData name="abhi ram" userId="ec755ce04ff14541" providerId="LiveId" clId="{0B31D2D6-C980-4713-ADE0-05614D03E491}" dt="2024-08-09T16:27:58.346" v="3" actId="478"/>
          <ac:picMkLst>
            <pc:docMk/>
            <pc:sldMk cId="0" sldId="259"/>
            <ac:picMk id="16" creationId="{00000000-0000-0000-0000-000000000000}"/>
          </ac:picMkLst>
        </pc:picChg>
      </pc:sldChg>
      <pc:sldChg chg="delSp mod">
        <pc:chgData name="abhi ram" userId="ec755ce04ff14541" providerId="LiveId" clId="{0B31D2D6-C980-4713-ADE0-05614D03E491}" dt="2024-08-09T16:27:54.167" v="2" actId="478"/>
        <pc:sldMkLst>
          <pc:docMk/>
          <pc:sldMk cId="0" sldId="260"/>
        </pc:sldMkLst>
        <pc:picChg chg="del">
          <ac:chgData name="abhi ram" userId="ec755ce04ff14541" providerId="LiveId" clId="{0B31D2D6-C980-4713-ADE0-05614D03E491}" dt="2024-08-09T16:27:54.167" v="2" actId="478"/>
          <ac:picMkLst>
            <pc:docMk/>
            <pc:sldMk cId="0" sldId="260"/>
            <ac:picMk id="11" creationId="{00000000-0000-0000-0000-000000000000}"/>
          </ac:picMkLst>
        </pc:picChg>
      </pc:sldChg>
      <pc:sldChg chg="delSp mod">
        <pc:chgData name="abhi ram" userId="ec755ce04ff14541" providerId="LiveId" clId="{0B31D2D6-C980-4713-ADE0-05614D03E491}" dt="2024-08-09T16:27:43.754" v="0" actId="478"/>
        <pc:sldMkLst>
          <pc:docMk/>
          <pc:sldMk cId="0" sldId="261"/>
        </pc:sldMkLst>
        <pc:picChg chg="del">
          <ac:chgData name="abhi ram" userId="ec755ce04ff14541" providerId="LiveId" clId="{0B31D2D6-C980-4713-ADE0-05614D03E491}" dt="2024-08-09T16:27:43.754" v="0" actId="478"/>
          <ac:picMkLst>
            <pc:docMk/>
            <pc:sldMk cId="0" sldId="261"/>
            <ac:picMk id="19" creationId="{00000000-0000-0000-0000-000000000000}"/>
          </ac:picMkLst>
        </pc:picChg>
      </pc:sldChg>
      <pc:sldChg chg="delSp mod">
        <pc:chgData name="abhi ram" userId="ec755ce04ff14541" providerId="LiveId" clId="{0B31D2D6-C980-4713-ADE0-05614D03E491}" dt="2024-08-09T16:27:48.699" v="1" actId="478"/>
        <pc:sldMkLst>
          <pc:docMk/>
          <pc:sldMk cId="0" sldId="262"/>
        </pc:sldMkLst>
        <pc:picChg chg="del">
          <ac:chgData name="abhi ram" userId="ec755ce04ff14541" providerId="LiveId" clId="{0B31D2D6-C980-4713-ADE0-05614D03E491}" dt="2024-08-09T16:27:48.699" v="1" actId="478"/>
          <ac:picMkLst>
            <pc:docMk/>
            <pc:sldMk cId="0" sldId="262"/>
            <ac:picMk id="16" creationId="{00000000-0000-0000-0000-000000000000}"/>
          </ac:picMkLst>
        </pc:picChg>
      </pc:sldChg>
      <pc:sldChg chg="delSp mod">
        <pc:chgData name="abhi ram" userId="ec755ce04ff14541" providerId="LiveId" clId="{0B31D2D6-C980-4713-ADE0-05614D03E491}" dt="2024-08-09T16:28:02.767" v="4" actId="478"/>
        <pc:sldMkLst>
          <pc:docMk/>
          <pc:sldMk cId="1230708436" sldId="263"/>
        </pc:sldMkLst>
        <pc:picChg chg="del">
          <ac:chgData name="abhi ram" userId="ec755ce04ff14541" providerId="LiveId" clId="{0B31D2D6-C980-4713-ADE0-05614D03E491}" dt="2024-08-09T16:28:02.767" v="4" actId="478"/>
          <ac:picMkLst>
            <pc:docMk/>
            <pc:sldMk cId="1230708436" sldId="263"/>
            <ac:picMk id="27" creationId="{3D4B20AE-DBB6-68B3-676C-DF358CF487F6}"/>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6731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amma.app" TargetMode="Externa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png"/><Relationship Id="rId7"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sp>
        <p:nvSpPr>
          <p:cNvPr id="6" name="Text 1"/>
          <p:cNvSpPr/>
          <p:nvPr/>
        </p:nvSpPr>
        <p:spPr>
          <a:xfrm>
            <a:off x="787479" y="1076206"/>
            <a:ext cx="7569041" cy="3652838"/>
          </a:xfrm>
          <a:prstGeom prst="rect">
            <a:avLst/>
          </a:prstGeom>
          <a:noFill/>
          <a:ln/>
        </p:spPr>
        <p:txBody>
          <a:bodyPr wrap="square" rtlCol="0" anchor="t"/>
          <a:lstStyle/>
          <a:p>
            <a:pPr marL="0" indent="0">
              <a:lnSpc>
                <a:spcPts val="7191"/>
              </a:lnSpc>
              <a:buNone/>
            </a:pPr>
            <a:r>
              <a:rPr lang="en-US" sz="5753" dirty="0">
                <a:solidFill>
                  <a:srgbClr val="1F1E1E"/>
                </a:solidFill>
                <a:latin typeface="Red Hat Text" pitchFamily="34" charset="0"/>
                <a:ea typeface="Red Hat Text" pitchFamily="34" charset="-122"/>
                <a:cs typeface="Red Hat Text" pitchFamily="34" charset="-120"/>
              </a:rPr>
              <a:t>Ride Compare Pro: Empowering Informed Transportation Decisions</a:t>
            </a:r>
            <a:endParaRPr lang="en-US" sz="5753" dirty="0"/>
          </a:p>
        </p:txBody>
      </p:sp>
      <p:sp>
        <p:nvSpPr>
          <p:cNvPr id="7" name="Text 2"/>
          <p:cNvSpPr/>
          <p:nvPr/>
        </p:nvSpPr>
        <p:spPr>
          <a:xfrm>
            <a:off x="787479" y="4189228"/>
            <a:ext cx="7569041" cy="3540642"/>
          </a:xfrm>
          <a:prstGeom prst="rect">
            <a:avLst/>
          </a:prstGeom>
          <a:noFill/>
          <a:ln/>
        </p:spPr>
        <p:txBody>
          <a:bodyPr wrap="square" rtlCol="0" anchor="t"/>
          <a:lstStyle/>
          <a:p>
            <a:pPr marL="0" indent="0">
              <a:lnSpc>
                <a:spcPts val="2835"/>
              </a:lnSpc>
              <a:buNone/>
            </a:pPr>
            <a:r>
              <a:rPr lang="en-US" sz="2400" dirty="0"/>
              <a:t>The objective of Ride Compare Pro is to empower users by providing a comprehensive platform that compares transportation options across multiple service providers, allowing them to make informed decisions based on fare, convenience, and availability. The goal is to simplify the process of finding the most cost-effective and suitable travel option, whether it's a cab, bus, or other forms of transportation, by offering real-time fare comparisons, route options, and booking integration.</a:t>
            </a:r>
          </a:p>
        </p:txBody>
      </p:sp>
      <p:sp>
        <p:nvSpPr>
          <p:cNvPr id="8" name="Shape 3"/>
          <p:cNvSpPr/>
          <p:nvPr/>
        </p:nvSpPr>
        <p:spPr>
          <a:xfrm>
            <a:off x="787479" y="6776561"/>
            <a:ext cx="359926" cy="359926"/>
          </a:xfrm>
          <a:prstGeom prst="roundRect">
            <a:avLst>
              <a:gd name="adj" fmla="val 25402682"/>
            </a:avLst>
          </a:prstGeom>
          <a:noFill/>
          <a:ln w="7620">
            <a:solidFill>
              <a:srgbClr val="FFFFFF"/>
            </a:solidFill>
            <a:prstDash val="solid"/>
          </a:ln>
        </p:spPr>
      </p:sp>
      <p:pic>
        <p:nvPicPr>
          <p:cNvPr id="11" name="Image 4" descr="preencoded.png">
            <a:hlinkClick r:id="rId5"/>
          </p:cNvPr>
          <p:cNvPicPr>
            <a:picLocks noChangeAspect="1"/>
          </p:cNvPicPr>
          <p:nvPr/>
        </p:nvPicPr>
        <p:blipFill>
          <a:blip r:embed="rId6"/>
          <a:stretch>
            <a:fillRect/>
          </a:stretch>
        </p:blipFill>
        <p:spPr>
          <a:xfrm>
            <a:off x="12242153" y="7589520"/>
            <a:ext cx="2296807" cy="548640"/>
          </a:xfrm>
          <a:prstGeom prst="rect">
            <a:avLst/>
          </a:prstGeom>
        </p:spPr>
      </p:pic>
      <p:pic>
        <p:nvPicPr>
          <p:cNvPr id="13" name="Picture 12">
            <a:extLst>
              <a:ext uri="{FF2B5EF4-FFF2-40B4-BE49-F238E27FC236}">
                <a16:creationId xmlns:a16="http://schemas.microsoft.com/office/drawing/2014/main" id="{F1FD6B94-1A6E-CBBD-7062-53BA9596BA0E}"/>
              </a:ext>
            </a:extLst>
          </p:cNvPr>
          <p:cNvPicPr>
            <a:picLocks noChangeAspect="1"/>
          </p:cNvPicPr>
          <p:nvPr/>
        </p:nvPicPr>
        <p:blipFill>
          <a:blip r:embed="rId7"/>
          <a:stretch>
            <a:fillRect/>
          </a:stretch>
        </p:blipFill>
        <p:spPr>
          <a:xfrm>
            <a:off x="8229600" y="0"/>
            <a:ext cx="6381750" cy="82296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txBody>
          <a:bodyPr/>
          <a:lstStyle/>
          <a:p>
            <a:endParaRPr lang="en-IN" dirty="0"/>
          </a:p>
        </p:txBody>
      </p:sp>
      <p:pic>
        <p:nvPicPr>
          <p:cNvPr id="4" name="Image 1" descr="preencoded.png"/>
          <p:cNvPicPr>
            <a:picLocks noChangeAspect="1"/>
          </p:cNvPicPr>
          <p:nvPr/>
        </p:nvPicPr>
        <p:blipFill>
          <a:blip r:embed="rId4"/>
          <a:stretch>
            <a:fillRect/>
          </a:stretch>
        </p:blipFill>
        <p:spPr>
          <a:xfrm>
            <a:off x="914400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9370695" y="1245989"/>
            <a:ext cx="5032891" cy="5737622"/>
          </a:xfrm>
          <a:prstGeom prst="rect">
            <a:avLst/>
          </a:prstGeom>
        </p:spPr>
      </p:pic>
      <p:sp>
        <p:nvSpPr>
          <p:cNvPr id="6" name="Text 1"/>
          <p:cNvSpPr/>
          <p:nvPr/>
        </p:nvSpPr>
        <p:spPr>
          <a:xfrm>
            <a:off x="634960" y="1346954"/>
            <a:ext cx="7874079" cy="1600557"/>
          </a:xfrm>
          <a:prstGeom prst="rect">
            <a:avLst/>
          </a:prstGeom>
          <a:noFill/>
          <a:ln/>
        </p:spPr>
        <p:txBody>
          <a:bodyPr wrap="square" rtlCol="0" anchor="t"/>
          <a:lstStyle/>
          <a:p>
            <a:pPr marL="0" indent="0">
              <a:lnSpc>
                <a:spcPts val="4202"/>
              </a:lnSpc>
              <a:buNone/>
            </a:pPr>
            <a:r>
              <a:rPr lang="en-US" sz="3361" dirty="0">
                <a:solidFill>
                  <a:srgbClr val="1F1E1E"/>
                </a:solidFill>
                <a:latin typeface="Red Hat Text" pitchFamily="34" charset="0"/>
                <a:ea typeface="Red Hat Text" pitchFamily="34" charset="-122"/>
                <a:cs typeface="Red Hat Text" pitchFamily="34" charset="-120"/>
              </a:rPr>
              <a:t>Comprehensive Platform for Fare, Convenience, and Availability Comparisons</a:t>
            </a:r>
            <a:endParaRPr lang="en-US" sz="3361" dirty="0"/>
          </a:p>
        </p:txBody>
      </p:sp>
      <p:sp>
        <p:nvSpPr>
          <p:cNvPr id="7" name="Shape 2"/>
          <p:cNvSpPr/>
          <p:nvPr/>
        </p:nvSpPr>
        <p:spPr>
          <a:xfrm>
            <a:off x="634960" y="3423642"/>
            <a:ext cx="408146" cy="408146"/>
          </a:xfrm>
          <a:prstGeom prst="roundRect">
            <a:avLst>
              <a:gd name="adj" fmla="val 6668"/>
            </a:avLst>
          </a:prstGeom>
          <a:solidFill>
            <a:srgbClr val="F3E8E8"/>
          </a:solidFill>
          <a:ln/>
        </p:spPr>
      </p:sp>
      <p:sp>
        <p:nvSpPr>
          <p:cNvPr id="8" name="Text 3"/>
          <p:cNvSpPr/>
          <p:nvPr/>
        </p:nvSpPr>
        <p:spPr>
          <a:xfrm>
            <a:off x="799624" y="3499604"/>
            <a:ext cx="78700" cy="256103"/>
          </a:xfrm>
          <a:prstGeom prst="rect">
            <a:avLst/>
          </a:prstGeom>
          <a:noFill/>
          <a:ln/>
        </p:spPr>
        <p:txBody>
          <a:bodyPr wrap="none" rtlCol="0" anchor="t"/>
          <a:lstStyle/>
          <a:p>
            <a:pPr marL="0" indent="0" algn="ctr">
              <a:lnSpc>
                <a:spcPts val="2017"/>
              </a:lnSpc>
              <a:buNone/>
            </a:pPr>
            <a:r>
              <a:rPr lang="en-US" sz="2017" dirty="0">
                <a:solidFill>
                  <a:srgbClr val="3B3535"/>
                </a:solidFill>
                <a:latin typeface="Red Hat Text" pitchFamily="34" charset="0"/>
                <a:ea typeface="Red Hat Text" pitchFamily="34" charset="-122"/>
                <a:cs typeface="Red Hat Text" pitchFamily="34" charset="-120"/>
              </a:rPr>
              <a:t>1</a:t>
            </a:r>
            <a:endParaRPr lang="en-US" sz="2017" dirty="0"/>
          </a:p>
        </p:txBody>
      </p:sp>
      <p:sp>
        <p:nvSpPr>
          <p:cNvPr id="9" name="Text 4"/>
          <p:cNvSpPr/>
          <p:nvPr/>
        </p:nvSpPr>
        <p:spPr>
          <a:xfrm>
            <a:off x="1224439" y="3423642"/>
            <a:ext cx="2134314" cy="266819"/>
          </a:xfrm>
          <a:prstGeom prst="rect">
            <a:avLst/>
          </a:prstGeom>
          <a:noFill/>
          <a:ln/>
        </p:spPr>
        <p:txBody>
          <a:bodyPr wrap="none" rtlCol="0" anchor="t"/>
          <a:lstStyle/>
          <a:p>
            <a:pPr marL="0" indent="0">
              <a:lnSpc>
                <a:spcPts val="2101"/>
              </a:lnSpc>
              <a:buNone/>
            </a:pPr>
            <a:r>
              <a:rPr lang="en-US" sz="1681" dirty="0">
                <a:solidFill>
                  <a:srgbClr val="3B3535"/>
                </a:solidFill>
                <a:latin typeface="Red Hat Text" pitchFamily="34" charset="0"/>
                <a:ea typeface="Red Hat Text" pitchFamily="34" charset="-122"/>
                <a:cs typeface="Red Hat Text" pitchFamily="34" charset="-120"/>
              </a:rPr>
              <a:t>Fare Comparison</a:t>
            </a:r>
            <a:endParaRPr lang="en-US" sz="1681" dirty="0"/>
          </a:p>
        </p:txBody>
      </p:sp>
      <p:sp>
        <p:nvSpPr>
          <p:cNvPr id="10" name="Text 5"/>
          <p:cNvSpPr/>
          <p:nvPr/>
        </p:nvSpPr>
        <p:spPr>
          <a:xfrm>
            <a:off x="1224439" y="3799284"/>
            <a:ext cx="3256955" cy="1161098"/>
          </a:xfrm>
          <a:prstGeom prst="rect">
            <a:avLst/>
          </a:prstGeom>
          <a:noFill/>
          <a:ln/>
        </p:spPr>
        <p:txBody>
          <a:bodyPr wrap="square" rtlCol="0" anchor="t"/>
          <a:lstStyle/>
          <a:p>
            <a:pPr marL="0" indent="0">
              <a:lnSpc>
                <a:spcPts val="2286"/>
              </a:lnSpc>
              <a:buNone/>
            </a:pPr>
            <a:r>
              <a:rPr lang="en-US" sz="1429" dirty="0">
                <a:solidFill>
                  <a:srgbClr val="3B3535"/>
                </a:solidFill>
                <a:latin typeface="Roboto" pitchFamily="34" charset="0"/>
                <a:ea typeface="Roboto" pitchFamily="34" charset="-122"/>
                <a:cs typeface="Roboto" pitchFamily="34" charset="-120"/>
              </a:rPr>
              <a:t>Ride Compare Pro compares real-time fares across a wide range of service providers, including cabs, buses, and other transportation options.</a:t>
            </a:r>
            <a:endParaRPr lang="en-US" sz="1429" dirty="0"/>
          </a:p>
        </p:txBody>
      </p:sp>
      <p:sp>
        <p:nvSpPr>
          <p:cNvPr id="11" name="Shape 6"/>
          <p:cNvSpPr/>
          <p:nvPr/>
        </p:nvSpPr>
        <p:spPr>
          <a:xfrm>
            <a:off x="4662726" y="3423642"/>
            <a:ext cx="408146" cy="408146"/>
          </a:xfrm>
          <a:prstGeom prst="roundRect">
            <a:avLst>
              <a:gd name="adj" fmla="val 6668"/>
            </a:avLst>
          </a:prstGeom>
          <a:solidFill>
            <a:srgbClr val="F3E8E8"/>
          </a:solidFill>
          <a:ln/>
        </p:spPr>
      </p:sp>
      <p:sp>
        <p:nvSpPr>
          <p:cNvPr id="12" name="Text 7"/>
          <p:cNvSpPr/>
          <p:nvPr/>
        </p:nvSpPr>
        <p:spPr>
          <a:xfrm>
            <a:off x="4796552" y="3499604"/>
            <a:ext cx="140375" cy="256103"/>
          </a:xfrm>
          <a:prstGeom prst="rect">
            <a:avLst/>
          </a:prstGeom>
          <a:noFill/>
          <a:ln/>
        </p:spPr>
        <p:txBody>
          <a:bodyPr wrap="none" rtlCol="0" anchor="t"/>
          <a:lstStyle/>
          <a:p>
            <a:pPr marL="0" indent="0" algn="ctr">
              <a:lnSpc>
                <a:spcPts val="2017"/>
              </a:lnSpc>
              <a:buNone/>
            </a:pPr>
            <a:r>
              <a:rPr lang="en-US" sz="2017" dirty="0">
                <a:solidFill>
                  <a:srgbClr val="3B3535"/>
                </a:solidFill>
                <a:latin typeface="Red Hat Text" pitchFamily="34" charset="0"/>
                <a:ea typeface="Red Hat Text" pitchFamily="34" charset="-122"/>
                <a:cs typeface="Red Hat Text" pitchFamily="34" charset="-120"/>
              </a:rPr>
              <a:t>2</a:t>
            </a:r>
            <a:endParaRPr lang="en-US" sz="2017" dirty="0"/>
          </a:p>
        </p:txBody>
      </p:sp>
      <p:sp>
        <p:nvSpPr>
          <p:cNvPr id="13" name="Text 8"/>
          <p:cNvSpPr/>
          <p:nvPr/>
        </p:nvSpPr>
        <p:spPr>
          <a:xfrm>
            <a:off x="5252204" y="3423642"/>
            <a:ext cx="2275999" cy="266819"/>
          </a:xfrm>
          <a:prstGeom prst="rect">
            <a:avLst/>
          </a:prstGeom>
          <a:noFill/>
          <a:ln/>
        </p:spPr>
        <p:txBody>
          <a:bodyPr wrap="none" rtlCol="0" anchor="t"/>
          <a:lstStyle/>
          <a:p>
            <a:pPr marL="0" indent="0">
              <a:lnSpc>
                <a:spcPts val="2101"/>
              </a:lnSpc>
              <a:buNone/>
            </a:pPr>
            <a:r>
              <a:rPr lang="en-US" sz="1681" dirty="0">
                <a:solidFill>
                  <a:srgbClr val="3B3535"/>
                </a:solidFill>
                <a:latin typeface="Red Hat Text" pitchFamily="34" charset="0"/>
                <a:ea typeface="Red Hat Text" pitchFamily="34" charset="-122"/>
                <a:cs typeface="Red Hat Text" pitchFamily="34" charset="-120"/>
              </a:rPr>
              <a:t>Convenience Evaluation</a:t>
            </a:r>
            <a:endParaRPr lang="en-US" sz="1681" dirty="0"/>
          </a:p>
        </p:txBody>
      </p:sp>
      <p:sp>
        <p:nvSpPr>
          <p:cNvPr id="14" name="Text 9"/>
          <p:cNvSpPr/>
          <p:nvPr/>
        </p:nvSpPr>
        <p:spPr>
          <a:xfrm>
            <a:off x="5252204" y="3799284"/>
            <a:ext cx="3256955" cy="1161098"/>
          </a:xfrm>
          <a:prstGeom prst="rect">
            <a:avLst/>
          </a:prstGeom>
          <a:noFill/>
          <a:ln/>
        </p:spPr>
        <p:txBody>
          <a:bodyPr wrap="square" rtlCol="0" anchor="t"/>
          <a:lstStyle/>
          <a:p>
            <a:pPr marL="0" indent="0">
              <a:lnSpc>
                <a:spcPts val="2286"/>
              </a:lnSpc>
              <a:buNone/>
            </a:pPr>
            <a:r>
              <a:rPr lang="en-US" sz="1429" dirty="0">
                <a:solidFill>
                  <a:srgbClr val="3B3535"/>
                </a:solidFill>
                <a:latin typeface="Roboto" pitchFamily="34" charset="0"/>
                <a:ea typeface="Roboto" pitchFamily="34" charset="-122"/>
                <a:cs typeface="Roboto" pitchFamily="34" charset="-120"/>
              </a:rPr>
              <a:t>The platform considers factors like pick-up and drop-off locations, estimated travel time, and availability of seats or vehicles.</a:t>
            </a:r>
            <a:endParaRPr lang="en-US" sz="1429" dirty="0"/>
          </a:p>
        </p:txBody>
      </p:sp>
      <p:sp>
        <p:nvSpPr>
          <p:cNvPr id="15" name="Shape 10"/>
          <p:cNvSpPr/>
          <p:nvPr/>
        </p:nvSpPr>
        <p:spPr>
          <a:xfrm>
            <a:off x="634960" y="5345787"/>
            <a:ext cx="408146" cy="408146"/>
          </a:xfrm>
          <a:prstGeom prst="roundRect">
            <a:avLst>
              <a:gd name="adj" fmla="val 6668"/>
            </a:avLst>
          </a:prstGeom>
          <a:solidFill>
            <a:srgbClr val="F3E8E8"/>
          </a:solidFill>
          <a:ln/>
        </p:spPr>
      </p:sp>
      <p:sp>
        <p:nvSpPr>
          <p:cNvPr id="16" name="Text 11"/>
          <p:cNvSpPr/>
          <p:nvPr/>
        </p:nvSpPr>
        <p:spPr>
          <a:xfrm>
            <a:off x="763905" y="5421749"/>
            <a:ext cx="150138" cy="256103"/>
          </a:xfrm>
          <a:prstGeom prst="rect">
            <a:avLst/>
          </a:prstGeom>
          <a:noFill/>
          <a:ln/>
        </p:spPr>
        <p:txBody>
          <a:bodyPr wrap="none" rtlCol="0" anchor="t"/>
          <a:lstStyle/>
          <a:p>
            <a:pPr marL="0" indent="0" algn="ctr">
              <a:lnSpc>
                <a:spcPts val="2017"/>
              </a:lnSpc>
              <a:buNone/>
            </a:pPr>
            <a:r>
              <a:rPr lang="en-US" sz="2017" dirty="0">
                <a:solidFill>
                  <a:srgbClr val="3B3535"/>
                </a:solidFill>
                <a:latin typeface="Red Hat Text" pitchFamily="34" charset="0"/>
                <a:ea typeface="Red Hat Text" pitchFamily="34" charset="-122"/>
                <a:cs typeface="Red Hat Text" pitchFamily="34" charset="-120"/>
              </a:rPr>
              <a:t>3</a:t>
            </a:r>
            <a:endParaRPr lang="en-US" sz="2017" dirty="0"/>
          </a:p>
        </p:txBody>
      </p:sp>
      <p:sp>
        <p:nvSpPr>
          <p:cNvPr id="17" name="Text 12"/>
          <p:cNvSpPr/>
          <p:nvPr/>
        </p:nvSpPr>
        <p:spPr>
          <a:xfrm>
            <a:off x="1224439" y="5345787"/>
            <a:ext cx="2134314" cy="266819"/>
          </a:xfrm>
          <a:prstGeom prst="rect">
            <a:avLst/>
          </a:prstGeom>
          <a:noFill/>
          <a:ln/>
        </p:spPr>
        <p:txBody>
          <a:bodyPr wrap="none" rtlCol="0" anchor="t"/>
          <a:lstStyle/>
          <a:p>
            <a:pPr marL="0" indent="0">
              <a:lnSpc>
                <a:spcPts val="2101"/>
              </a:lnSpc>
              <a:buNone/>
            </a:pPr>
            <a:r>
              <a:rPr lang="en-US" sz="1681" dirty="0">
                <a:solidFill>
                  <a:srgbClr val="3B3535"/>
                </a:solidFill>
                <a:latin typeface="Red Hat Text" pitchFamily="34" charset="0"/>
                <a:ea typeface="Red Hat Text" pitchFamily="34" charset="-122"/>
                <a:cs typeface="Red Hat Text" pitchFamily="34" charset="-120"/>
              </a:rPr>
              <a:t>Availability Check</a:t>
            </a:r>
            <a:endParaRPr lang="en-US" sz="1681" dirty="0"/>
          </a:p>
        </p:txBody>
      </p:sp>
      <p:sp>
        <p:nvSpPr>
          <p:cNvPr id="18" name="Text 13"/>
          <p:cNvSpPr/>
          <p:nvPr/>
        </p:nvSpPr>
        <p:spPr>
          <a:xfrm>
            <a:off x="1224439" y="5721429"/>
            <a:ext cx="3256955" cy="1161098"/>
          </a:xfrm>
          <a:prstGeom prst="rect">
            <a:avLst/>
          </a:prstGeom>
          <a:noFill/>
          <a:ln/>
        </p:spPr>
        <p:txBody>
          <a:bodyPr wrap="square" rtlCol="0" anchor="t"/>
          <a:lstStyle/>
          <a:p>
            <a:pPr marL="0" indent="0">
              <a:lnSpc>
                <a:spcPts val="2286"/>
              </a:lnSpc>
              <a:buNone/>
            </a:pPr>
            <a:r>
              <a:rPr lang="en-US" sz="1429" dirty="0">
                <a:solidFill>
                  <a:srgbClr val="3B3535"/>
                </a:solidFill>
                <a:latin typeface="Roboto" pitchFamily="34" charset="0"/>
                <a:ea typeface="Roboto" pitchFamily="34" charset="-122"/>
                <a:cs typeface="Roboto" pitchFamily="34" charset="-120"/>
              </a:rPr>
              <a:t>Ride Compare Pro displays real-time availability for each transportation option, allowing users to book their ride instantly.</a:t>
            </a:r>
            <a:endParaRPr lang="en-US" sz="1429" dirty="0"/>
          </a:p>
        </p:txBody>
      </p:sp>
      <p:sp>
        <p:nvSpPr>
          <p:cNvPr id="19" name="Shape 14"/>
          <p:cNvSpPr/>
          <p:nvPr/>
        </p:nvSpPr>
        <p:spPr>
          <a:xfrm>
            <a:off x="4662726" y="5345787"/>
            <a:ext cx="408146" cy="408146"/>
          </a:xfrm>
          <a:prstGeom prst="roundRect">
            <a:avLst>
              <a:gd name="adj" fmla="val 6668"/>
            </a:avLst>
          </a:prstGeom>
          <a:solidFill>
            <a:srgbClr val="F3E8E8"/>
          </a:solidFill>
          <a:ln/>
        </p:spPr>
      </p:sp>
      <p:sp>
        <p:nvSpPr>
          <p:cNvPr id="20" name="Text 15"/>
          <p:cNvSpPr/>
          <p:nvPr/>
        </p:nvSpPr>
        <p:spPr>
          <a:xfrm>
            <a:off x="4787622" y="5421749"/>
            <a:ext cx="158353" cy="256103"/>
          </a:xfrm>
          <a:prstGeom prst="rect">
            <a:avLst/>
          </a:prstGeom>
          <a:noFill/>
          <a:ln/>
        </p:spPr>
        <p:txBody>
          <a:bodyPr wrap="none" rtlCol="0" anchor="t"/>
          <a:lstStyle/>
          <a:p>
            <a:pPr marL="0" indent="0" algn="ctr">
              <a:lnSpc>
                <a:spcPts val="2017"/>
              </a:lnSpc>
              <a:buNone/>
            </a:pPr>
            <a:r>
              <a:rPr lang="en-US" sz="2017" dirty="0">
                <a:solidFill>
                  <a:srgbClr val="3B3535"/>
                </a:solidFill>
                <a:latin typeface="Red Hat Text" pitchFamily="34" charset="0"/>
                <a:ea typeface="Red Hat Text" pitchFamily="34" charset="-122"/>
                <a:cs typeface="Red Hat Text" pitchFamily="34" charset="-120"/>
              </a:rPr>
              <a:t>4</a:t>
            </a:r>
            <a:endParaRPr lang="en-US" sz="2017" dirty="0"/>
          </a:p>
        </p:txBody>
      </p:sp>
      <p:sp>
        <p:nvSpPr>
          <p:cNvPr id="21" name="Text 16"/>
          <p:cNvSpPr/>
          <p:nvPr/>
        </p:nvSpPr>
        <p:spPr>
          <a:xfrm>
            <a:off x="5252204" y="5345787"/>
            <a:ext cx="2196822" cy="266819"/>
          </a:xfrm>
          <a:prstGeom prst="rect">
            <a:avLst/>
          </a:prstGeom>
          <a:noFill/>
          <a:ln/>
        </p:spPr>
        <p:txBody>
          <a:bodyPr wrap="none" rtlCol="0" anchor="t"/>
          <a:lstStyle/>
          <a:p>
            <a:pPr marL="0" indent="0">
              <a:lnSpc>
                <a:spcPts val="2101"/>
              </a:lnSpc>
              <a:buNone/>
            </a:pPr>
            <a:r>
              <a:rPr lang="en-US" sz="1681" dirty="0">
                <a:solidFill>
                  <a:srgbClr val="3B3535"/>
                </a:solidFill>
                <a:latin typeface="Red Hat Text" pitchFamily="34" charset="0"/>
                <a:ea typeface="Red Hat Text" pitchFamily="34" charset="-122"/>
                <a:cs typeface="Red Hat Text" pitchFamily="34" charset="-120"/>
              </a:rPr>
              <a:t>User-Friendly Interface</a:t>
            </a:r>
            <a:endParaRPr lang="en-US" sz="1681" dirty="0"/>
          </a:p>
        </p:txBody>
      </p:sp>
      <p:sp>
        <p:nvSpPr>
          <p:cNvPr id="22" name="Text 17"/>
          <p:cNvSpPr/>
          <p:nvPr/>
        </p:nvSpPr>
        <p:spPr>
          <a:xfrm>
            <a:off x="5252204" y="5721429"/>
            <a:ext cx="3256955" cy="1161098"/>
          </a:xfrm>
          <a:prstGeom prst="rect">
            <a:avLst/>
          </a:prstGeom>
          <a:noFill/>
          <a:ln/>
        </p:spPr>
        <p:txBody>
          <a:bodyPr wrap="square" rtlCol="0" anchor="t"/>
          <a:lstStyle/>
          <a:p>
            <a:pPr marL="0" indent="0">
              <a:lnSpc>
                <a:spcPts val="2286"/>
              </a:lnSpc>
              <a:buNone/>
            </a:pPr>
            <a:r>
              <a:rPr lang="en-US" sz="1429" dirty="0">
                <a:solidFill>
                  <a:srgbClr val="3B3535"/>
                </a:solidFill>
                <a:latin typeface="Roboto" pitchFamily="34" charset="0"/>
                <a:ea typeface="Roboto" pitchFamily="34" charset="-122"/>
                <a:cs typeface="Roboto" pitchFamily="34" charset="-120"/>
              </a:rPr>
              <a:t>Ride Compare Pro offers a simple and intuitive interface, making it easy for users to navigate and find the best transportation option.</a:t>
            </a:r>
            <a:endParaRPr lang="en-US" sz="1429" dirty="0"/>
          </a:p>
        </p:txBody>
      </p:sp>
      <p:pic>
        <p:nvPicPr>
          <p:cNvPr id="23"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pic>
        <p:nvPicPr>
          <p:cNvPr id="27" name="Picture 26">
            <a:extLst>
              <a:ext uri="{FF2B5EF4-FFF2-40B4-BE49-F238E27FC236}">
                <a16:creationId xmlns:a16="http://schemas.microsoft.com/office/drawing/2014/main" id="{274B59F9-5E67-B1C4-9188-719439C4C06F}"/>
              </a:ext>
            </a:extLst>
          </p:cNvPr>
          <p:cNvPicPr>
            <a:picLocks noChangeAspect="1"/>
          </p:cNvPicPr>
          <p:nvPr/>
        </p:nvPicPr>
        <p:blipFill>
          <a:blip r:embed="rId8"/>
          <a:stretch>
            <a:fillRect/>
          </a:stretch>
        </p:blipFill>
        <p:spPr>
          <a:xfrm>
            <a:off x="8435083" y="91440"/>
            <a:ext cx="6225320" cy="813816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145792" y="574158"/>
            <a:ext cx="5194816" cy="6913087"/>
          </a:xfrm>
          <a:prstGeom prst="rect">
            <a:avLst/>
          </a:prstGeom>
        </p:spPr>
      </p:pic>
      <p:sp>
        <p:nvSpPr>
          <p:cNvPr id="6" name="Text 1"/>
          <p:cNvSpPr/>
          <p:nvPr/>
        </p:nvSpPr>
        <p:spPr>
          <a:xfrm>
            <a:off x="6324124" y="734735"/>
            <a:ext cx="7468553" cy="2112050"/>
          </a:xfrm>
          <a:prstGeom prst="rect">
            <a:avLst/>
          </a:prstGeom>
          <a:noFill/>
          <a:ln/>
        </p:spPr>
        <p:txBody>
          <a:bodyPr wrap="square" rtlCol="0" anchor="t"/>
          <a:lstStyle/>
          <a:p>
            <a:pPr marL="0" indent="0">
              <a:lnSpc>
                <a:spcPts val="5544"/>
              </a:lnSpc>
              <a:buNone/>
            </a:pPr>
            <a:r>
              <a:rPr lang="en-US" sz="4435" dirty="0">
                <a:solidFill>
                  <a:srgbClr val="1F1E1E"/>
                </a:solidFill>
                <a:latin typeface="Red Hat Text" pitchFamily="34" charset="0"/>
                <a:ea typeface="Red Hat Text" pitchFamily="34" charset="-122"/>
                <a:cs typeface="Red Hat Text" pitchFamily="34" charset="-120"/>
              </a:rPr>
              <a:t>Real-Time Fare Comparisons Across Multiple Service Providers</a:t>
            </a:r>
            <a:endParaRPr lang="en-US" sz="4435" dirty="0"/>
          </a:p>
        </p:txBody>
      </p:sp>
      <p:sp>
        <p:nvSpPr>
          <p:cNvPr id="7" name="Shape 2"/>
          <p:cNvSpPr/>
          <p:nvPr/>
        </p:nvSpPr>
        <p:spPr>
          <a:xfrm>
            <a:off x="6324124" y="3205758"/>
            <a:ext cx="7468553" cy="4289108"/>
          </a:xfrm>
          <a:prstGeom prst="roundRect">
            <a:avLst>
              <a:gd name="adj" fmla="val 837"/>
            </a:avLst>
          </a:prstGeom>
          <a:noFill/>
          <a:ln w="7620">
            <a:solidFill>
              <a:srgbClr val="000000">
                <a:alpha val="8000"/>
              </a:srgbClr>
            </a:solidFill>
            <a:prstDash val="solid"/>
          </a:ln>
        </p:spPr>
      </p:sp>
      <p:sp>
        <p:nvSpPr>
          <p:cNvPr id="8" name="Shape 3"/>
          <p:cNvSpPr/>
          <p:nvPr/>
        </p:nvSpPr>
        <p:spPr>
          <a:xfrm>
            <a:off x="6331744" y="3213378"/>
            <a:ext cx="7453312" cy="1068467"/>
          </a:xfrm>
          <a:prstGeom prst="rect">
            <a:avLst/>
          </a:prstGeom>
          <a:solidFill>
            <a:srgbClr val="FFFFFF">
              <a:alpha val="4000"/>
            </a:srgbClr>
          </a:solidFill>
          <a:ln/>
        </p:spPr>
      </p:sp>
      <p:sp>
        <p:nvSpPr>
          <p:cNvPr id="9" name="Text 4"/>
          <p:cNvSpPr/>
          <p:nvPr/>
        </p:nvSpPr>
        <p:spPr>
          <a:xfrm>
            <a:off x="6571059" y="3364587"/>
            <a:ext cx="1380887" cy="383024"/>
          </a:xfrm>
          <a:prstGeom prst="rect">
            <a:avLst/>
          </a:prstGeom>
          <a:noFill/>
          <a:ln/>
        </p:spPr>
        <p:txBody>
          <a:bodyPr wrap="none" rtlCol="0" anchor="t"/>
          <a:lstStyle/>
          <a:p>
            <a:pPr marL="0" indent="0">
              <a:lnSpc>
                <a:spcPts val="3016"/>
              </a:lnSpc>
              <a:buNone/>
            </a:pPr>
            <a:r>
              <a:rPr lang="en-US" sz="1885" dirty="0">
                <a:solidFill>
                  <a:srgbClr val="3B3535"/>
                </a:solidFill>
                <a:latin typeface="Roboto" pitchFamily="34" charset="0"/>
                <a:ea typeface="Roboto" pitchFamily="34" charset="-122"/>
                <a:cs typeface="Roboto" pitchFamily="34" charset="-120"/>
              </a:rPr>
              <a:t>Provider</a:t>
            </a:r>
            <a:endParaRPr lang="en-US" sz="1885" dirty="0"/>
          </a:p>
        </p:txBody>
      </p:sp>
      <p:sp>
        <p:nvSpPr>
          <p:cNvPr id="10" name="Text 5"/>
          <p:cNvSpPr/>
          <p:nvPr/>
        </p:nvSpPr>
        <p:spPr>
          <a:xfrm>
            <a:off x="8438198" y="3364587"/>
            <a:ext cx="1377077" cy="383024"/>
          </a:xfrm>
          <a:prstGeom prst="rect">
            <a:avLst/>
          </a:prstGeom>
          <a:noFill/>
          <a:ln/>
        </p:spPr>
        <p:txBody>
          <a:bodyPr wrap="none" rtlCol="0" anchor="t"/>
          <a:lstStyle/>
          <a:p>
            <a:pPr marL="0" indent="0">
              <a:lnSpc>
                <a:spcPts val="3016"/>
              </a:lnSpc>
              <a:buNone/>
            </a:pPr>
            <a:r>
              <a:rPr lang="en-US" sz="1885" dirty="0">
                <a:solidFill>
                  <a:srgbClr val="3B3535"/>
                </a:solidFill>
                <a:latin typeface="Roboto" pitchFamily="34" charset="0"/>
                <a:ea typeface="Roboto" pitchFamily="34" charset="-122"/>
                <a:cs typeface="Roboto" pitchFamily="34" charset="-120"/>
              </a:rPr>
              <a:t>Fare</a:t>
            </a:r>
            <a:endParaRPr lang="en-US" sz="1885" dirty="0"/>
          </a:p>
        </p:txBody>
      </p:sp>
      <p:sp>
        <p:nvSpPr>
          <p:cNvPr id="11" name="Text 6"/>
          <p:cNvSpPr/>
          <p:nvPr/>
        </p:nvSpPr>
        <p:spPr>
          <a:xfrm>
            <a:off x="10301526" y="3364587"/>
            <a:ext cx="1377077" cy="766048"/>
          </a:xfrm>
          <a:prstGeom prst="rect">
            <a:avLst/>
          </a:prstGeom>
          <a:noFill/>
          <a:ln/>
        </p:spPr>
        <p:txBody>
          <a:bodyPr wrap="square" rtlCol="0" anchor="t"/>
          <a:lstStyle/>
          <a:p>
            <a:pPr marL="0" indent="0">
              <a:lnSpc>
                <a:spcPts val="3016"/>
              </a:lnSpc>
              <a:buNone/>
            </a:pPr>
            <a:r>
              <a:rPr lang="en-US" sz="1885" dirty="0">
                <a:solidFill>
                  <a:srgbClr val="3B3535"/>
                </a:solidFill>
                <a:latin typeface="Roboto" pitchFamily="34" charset="0"/>
                <a:ea typeface="Roboto" pitchFamily="34" charset="-122"/>
                <a:cs typeface="Roboto" pitchFamily="34" charset="-120"/>
              </a:rPr>
              <a:t>Estimated Time</a:t>
            </a:r>
            <a:endParaRPr lang="en-US" sz="1885" dirty="0"/>
          </a:p>
        </p:txBody>
      </p:sp>
      <p:sp>
        <p:nvSpPr>
          <p:cNvPr id="12" name="Text 7"/>
          <p:cNvSpPr/>
          <p:nvPr/>
        </p:nvSpPr>
        <p:spPr>
          <a:xfrm>
            <a:off x="12164854" y="3364587"/>
            <a:ext cx="1380887" cy="383024"/>
          </a:xfrm>
          <a:prstGeom prst="rect">
            <a:avLst/>
          </a:prstGeom>
          <a:noFill/>
          <a:ln/>
        </p:spPr>
        <p:txBody>
          <a:bodyPr wrap="none" rtlCol="0" anchor="t"/>
          <a:lstStyle/>
          <a:p>
            <a:pPr marL="0" indent="0">
              <a:lnSpc>
                <a:spcPts val="3016"/>
              </a:lnSpc>
              <a:buNone/>
            </a:pPr>
            <a:r>
              <a:rPr lang="en-US" sz="1885" dirty="0">
                <a:solidFill>
                  <a:srgbClr val="3B3535"/>
                </a:solidFill>
                <a:latin typeface="Roboto" pitchFamily="34" charset="0"/>
                <a:ea typeface="Roboto" pitchFamily="34" charset="-122"/>
                <a:cs typeface="Roboto" pitchFamily="34" charset="-120"/>
              </a:rPr>
              <a:t>Availability</a:t>
            </a:r>
            <a:endParaRPr lang="en-US" sz="1885" dirty="0"/>
          </a:p>
        </p:txBody>
      </p:sp>
      <p:sp>
        <p:nvSpPr>
          <p:cNvPr id="13" name="Shape 8"/>
          <p:cNvSpPr/>
          <p:nvPr/>
        </p:nvSpPr>
        <p:spPr>
          <a:xfrm>
            <a:off x="6331744" y="4281845"/>
            <a:ext cx="7453312" cy="1068467"/>
          </a:xfrm>
          <a:prstGeom prst="rect">
            <a:avLst/>
          </a:prstGeom>
          <a:solidFill>
            <a:srgbClr val="000000">
              <a:alpha val="4000"/>
            </a:srgbClr>
          </a:solidFill>
          <a:ln/>
        </p:spPr>
      </p:sp>
      <p:sp>
        <p:nvSpPr>
          <p:cNvPr id="14" name="Text 9"/>
          <p:cNvSpPr/>
          <p:nvPr/>
        </p:nvSpPr>
        <p:spPr>
          <a:xfrm>
            <a:off x="6571059" y="4433054"/>
            <a:ext cx="1380887" cy="766048"/>
          </a:xfrm>
          <a:prstGeom prst="rect">
            <a:avLst/>
          </a:prstGeom>
          <a:noFill/>
          <a:ln/>
        </p:spPr>
        <p:txBody>
          <a:bodyPr wrap="square" rtlCol="0" anchor="t"/>
          <a:lstStyle/>
          <a:p>
            <a:pPr marL="0" indent="0">
              <a:lnSpc>
                <a:spcPts val="3016"/>
              </a:lnSpc>
              <a:buNone/>
            </a:pPr>
            <a:r>
              <a:rPr lang="en-US" sz="1885" dirty="0">
                <a:solidFill>
                  <a:srgbClr val="3B3535"/>
                </a:solidFill>
                <a:latin typeface="Roboto" pitchFamily="34" charset="0"/>
                <a:ea typeface="Roboto" pitchFamily="34" charset="-122"/>
                <a:cs typeface="Roboto" pitchFamily="34" charset="-120"/>
              </a:rPr>
              <a:t> OLA</a:t>
            </a:r>
            <a:endParaRPr lang="en-US" sz="1885" dirty="0"/>
          </a:p>
        </p:txBody>
      </p:sp>
      <p:sp>
        <p:nvSpPr>
          <p:cNvPr id="15" name="Text 10"/>
          <p:cNvSpPr/>
          <p:nvPr/>
        </p:nvSpPr>
        <p:spPr>
          <a:xfrm>
            <a:off x="8438198" y="4433054"/>
            <a:ext cx="1377077" cy="383024"/>
          </a:xfrm>
          <a:prstGeom prst="rect">
            <a:avLst/>
          </a:prstGeom>
          <a:noFill/>
          <a:ln/>
        </p:spPr>
        <p:txBody>
          <a:bodyPr wrap="none" rtlCol="0" anchor="t"/>
          <a:lstStyle/>
          <a:p>
            <a:pPr marL="0" indent="0">
              <a:lnSpc>
                <a:spcPts val="3016"/>
              </a:lnSpc>
              <a:buNone/>
            </a:pPr>
            <a:r>
              <a:rPr lang="en-US" sz="1885" dirty="0">
                <a:solidFill>
                  <a:srgbClr val="3B3535"/>
                </a:solidFill>
                <a:latin typeface="Roboto" pitchFamily="34" charset="0"/>
                <a:ea typeface="Roboto" pitchFamily="34" charset="-122"/>
                <a:cs typeface="Roboto" pitchFamily="34" charset="-120"/>
              </a:rPr>
              <a:t>$15</a:t>
            </a:r>
            <a:endParaRPr lang="en-US" sz="1885" dirty="0"/>
          </a:p>
        </p:txBody>
      </p:sp>
      <p:sp>
        <p:nvSpPr>
          <p:cNvPr id="16" name="Text 11"/>
          <p:cNvSpPr/>
          <p:nvPr/>
        </p:nvSpPr>
        <p:spPr>
          <a:xfrm>
            <a:off x="10301526" y="4433054"/>
            <a:ext cx="1377077" cy="383024"/>
          </a:xfrm>
          <a:prstGeom prst="rect">
            <a:avLst/>
          </a:prstGeom>
          <a:noFill/>
          <a:ln/>
        </p:spPr>
        <p:txBody>
          <a:bodyPr wrap="none" rtlCol="0" anchor="t"/>
          <a:lstStyle/>
          <a:p>
            <a:pPr marL="0" indent="0">
              <a:lnSpc>
                <a:spcPts val="3016"/>
              </a:lnSpc>
              <a:buNone/>
            </a:pPr>
            <a:r>
              <a:rPr lang="en-US" sz="1885" dirty="0">
                <a:solidFill>
                  <a:srgbClr val="3B3535"/>
                </a:solidFill>
                <a:latin typeface="Roboto" pitchFamily="34" charset="0"/>
                <a:ea typeface="Roboto" pitchFamily="34" charset="-122"/>
                <a:cs typeface="Roboto" pitchFamily="34" charset="-120"/>
              </a:rPr>
              <a:t>10 mins</a:t>
            </a:r>
            <a:endParaRPr lang="en-US" sz="1885" dirty="0"/>
          </a:p>
        </p:txBody>
      </p:sp>
      <p:sp>
        <p:nvSpPr>
          <p:cNvPr id="17" name="Text 12"/>
          <p:cNvSpPr/>
          <p:nvPr/>
        </p:nvSpPr>
        <p:spPr>
          <a:xfrm>
            <a:off x="12164854" y="4433054"/>
            <a:ext cx="1380887" cy="383024"/>
          </a:xfrm>
          <a:prstGeom prst="rect">
            <a:avLst/>
          </a:prstGeom>
          <a:noFill/>
          <a:ln/>
        </p:spPr>
        <p:txBody>
          <a:bodyPr wrap="none" rtlCol="0" anchor="t"/>
          <a:lstStyle/>
          <a:p>
            <a:pPr marL="0" indent="0">
              <a:lnSpc>
                <a:spcPts val="3016"/>
              </a:lnSpc>
              <a:buNone/>
            </a:pPr>
            <a:r>
              <a:rPr lang="en-US" sz="1885" dirty="0">
                <a:solidFill>
                  <a:srgbClr val="3B3535"/>
                </a:solidFill>
                <a:latin typeface="Roboto" pitchFamily="34" charset="0"/>
                <a:ea typeface="Roboto" pitchFamily="34" charset="-122"/>
                <a:cs typeface="Roboto" pitchFamily="34" charset="-120"/>
              </a:rPr>
              <a:t>Yes</a:t>
            </a:r>
            <a:endParaRPr lang="en-US" sz="1885" dirty="0"/>
          </a:p>
        </p:txBody>
      </p:sp>
      <p:sp>
        <p:nvSpPr>
          <p:cNvPr id="18" name="Shape 13"/>
          <p:cNvSpPr/>
          <p:nvPr/>
        </p:nvSpPr>
        <p:spPr>
          <a:xfrm>
            <a:off x="6331744" y="5350312"/>
            <a:ext cx="7453312" cy="1068467"/>
          </a:xfrm>
          <a:prstGeom prst="rect">
            <a:avLst/>
          </a:prstGeom>
          <a:solidFill>
            <a:srgbClr val="FFFFFF">
              <a:alpha val="4000"/>
            </a:srgbClr>
          </a:solidFill>
          <a:ln/>
        </p:spPr>
      </p:sp>
      <p:sp>
        <p:nvSpPr>
          <p:cNvPr id="19" name="Text 14"/>
          <p:cNvSpPr/>
          <p:nvPr/>
        </p:nvSpPr>
        <p:spPr>
          <a:xfrm>
            <a:off x="6571059" y="5501521"/>
            <a:ext cx="1380887" cy="766048"/>
          </a:xfrm>
          <a:prstGeom prst="rect">
            <a:avLst/>
          </a:prstGeom>
          <a:noFill/>
          <a:ln/>
        </p:spPr>
        <p:txBody>
          <a:bodyPr wrap="square" rtlCol="0" anchor="t"/>
          <a:lstStyle/>
          <a:p>
            <a:pPr marL="0" indent="0">
              <a:lnSpc>
                <a:spcPts val="3016"/>
              </a:lnSpc>
              <a:buNone/>
            </a:pPr>
            <a:r>
              <a:rPr lang="en-US" sz="1885" dirty="0"/>
              <a:t>Uber</a:t>
            </a:r>
          </a:p>
        </p:txBody>
      </p:sp>
      <p:sp>
        <p:nvSpPr>
          <p:cNvPr id="20" name="Text 15"/>
          <p:cNvSpPr/>
          <p:nvPr/>
        </p:nvSpPr>
        <p:spPr>
          <a:xfrm>
            <a:off x="8438198" y="5501521"/>
            <a:ext cx="1377077" cy="383024"/>
          </a:xfrm>
          <a:prstGeom prst="rect">
            <a:avLst/>
          </a:prstGeom>
          <a:noFill/>
          <a:ln/>
        </p:spPr>
        <p:txBody>
          <a:bodyPr wrap="none" rtlCol="0" anchor="t"/>
          <a:lstStyle/>
          <a:p>
            <a:pPr marL="0" indent="0">
              <a:lnSpc>
                <a:spcPts val="3016"/>
              </a:lnSpc>
              <a:buNone/>
            </a:pPr>
            <a:r>
              <a:rPr lang="en-US" sz="1885" dirty="0">
                <a:solidFill>
                  <a:srgbClr val="3B3535"/>
                </a:solidFill>
                <a:latin typeface="Roboto" pitchFamily="34" charset="0"/>
                <a:ea typeface="Roboto" pitchFamily="34" charset="-122"/>
                <a:cs typeface="Roboto" pitchFamily="34" charset="-120"/>
              </a:rPr>
              <a:t>$18</a:t>
            </a:r>
            <a:endParaRPr lang="en-US" sz="1885" dirty="0"/>
          </a:p>
        </p:txBody>
      </p:sp>
      <p:sp>
        <p:nvSpPr>
          <p:cNvPr id="21" name="Text 16"/>
          <p:cNvSpPr/>
          <p:nvPr/>
        </p:nvSpPr>
        <p:spPr>
          <a:xfrm>
            <a:off x="10301526" y="5501521"/>
            <a:ext cx="1377077" cy="383024"/>
          </a:xfrm>
          <a:prstGeom prst="rect">
            <a:avLst/>
          </a:prstGeom>
          <a:noFill/>
          <a:ln/>
        </p:spPr>
        <p:txBody>
          <a:bodyPr wrap="none" rtlCol="0" anchor="t"/>
          <a:lstStyle/>
          <a:p>
            <a:pPr marL="0" indent="0">
              <a:lnSpc>
                <a:spcPts val="3016"/>
              </a:lnSpc>
              <a:buNone/>
            </a:pPr>
            <a:r>
              <a:rPr lang="en-US" sz="1885" dirty="0">
                <a:solidFill>
                  <a:srgbClr val="3B3535"/>
                </a:solidFill>
                <a:latin typeface="Roboto" pitchFamily="34" charset="0"/>
                <a:ea typeface="Roboto" pitchFamily="34" charset="-122"/>
                <a:cs typeface="Roboto" pitchFamily="34" charset="-120"/>
              </a:rPr>
              <a:t>15 mins</a:t>
            </a:r>
            <a:endParaRPr lang="en-US" sz="1885" dirty="0"/>
          </a:p>
        </p:txBody>
      </p:sp>
      <p:sp>
        <p:nvSpPr>
          <p:cNvPr id="22" name="Text 17"/>
          <p:cNvSpPr/>
          <p:nvPr/>
        </p:nvSpPr>
        <p:spPr>
          <a:xfrm>
            <a:off x="12164854" y="5501521"/>
            <a:ext cx="1380887" cy="383024"/>
          </a:xfrm>
          <a:prstGeom prst="rect">
            <a:avLst/>
          </a:prstGeom>
          <a:noFill/>
          <a:ln/>
        </p:spPr>
        <p:txBody>
          <a:bodyPr wrap="none" rtlCol="0" anchor="t"/>
          <a:lstStyle/>
          <a:p>
            <a:pPr marL="0" indent="0">
              <a:lnSpc>
                <a:spcPts val="3016"/>
              </a:lnSpc>
              <a:buNone/>
            </a:pPr>
            <a:r>
              <a:rPr lang="en-US" sz="1885" dirty="0">
                <a:solidFill>
                  <a:srgbClr val="3B3535"/>
                </a:solidFill>
                <a:latin typeface="Roboto" pitchFamily="34" charset="0"/>
                <a:ea typeface="Roboto" pitchFamily="34" charset="-122"/>
                <a:cs typeface="Roboto" pitchFamily="34" charset="-120"/>
              </a:rPr>
              <a:t>Yes</a:t>
            </a:r>
            <a:endParaRPr lang="en-US" sz="1885" dirty="0"/>
          </a:p>
        </p:txBody>
      </p:sp>
      <p:sp>
        <p:nvSpPr>
          <p:cNvPr id="23" name="Shape 18"/>
          <p:cNvSpPr/>
          <p:nvPr/>
        </p:nvSpPr>
        <p:spPr>
          <a:xfrm>
            <a:off x="6331744" y="6418778"/>
            <a:ext cx="7453312" cy="1068467"/>
          </a:xfrm>
          <a:prstGeom prst="rect">
            <a:avLst/>
          </a:prstGeom>
          <a:solidFill>
            <a:srgbClr val="000000">
              <a:alpha val="4000"/>
            </a:srgbClr>
          </a:solidFill>
          <a:ln/>
        </p:spPr>
      </p:sp>
      <p:sp>
        <p:nvSpPr>
          <p:cNvPr id="24" name="Text 19"/>
          <p:cNvSpPr/>
          <p:nvPr/>
        </p:nvSpPr>
        <p:spPr>
          <a:xfrm>
            <a:off x="6571059" y="6569988"/>
            <a:ext cx="1380887" cy="766048"/>
          </a:xfrm>
          <a:prstGeom prst="rect">
            <a:avLst/>
          </a:prstGeom>
          <a:noFill/>
          <a:ln/>
        </p:spPr>
        <p:txBody>
          <a:bodyPr wrap="square" rtlCol="0" anchor="t"/>
          <a:lstStyle/>
          <a:p>
            <a:pPr marL="0" indent="0">
              <a:lnSpc>
                <a:spcPts val="3016"/>
              </a:lnSpc>
              <a:buNone/>
            </a:pPr>
            <a:r>
              <a:rPr lang="en-US" sz="1885" dirty="0"/>
              <a:t>Rapido</a:t>
            </a:r>
          </a:p>
        </p:txBody>
      </p:sp>
      <p:sp>
        <p:nvSpPr>
          <p:cNvPr id="25" name="Text 20"/>
          <p:cNvSpPr/>
          <p:nvPr/>
        </p:nvSpPr>
        <p:spPr>
          <a:xfrm>
            <a:off x="8438198" y="6569988"/>
            <a:ext cx="1377077" cy="383024"/>
          </a:xfrm>
          <a:prstGeom prst="rect">
            <a:avLst/>
          </a:prstGeom>
          <a:noFill/>
          <a:ln/>
        </p:spPr>
        <p:txBody>
          <a:bodyPr wrap="none" rtlCol="0" anchor="t"/>
          <a:lstStyle/>
          <a:p>
            <a:pPr marL="0" indent="0">
              <a:lnSpc>
                <a:spcPts val="3016"/>
              </a:lnSpc>
              <a:buNone/>
            </a:pPr>
            <a:r>
              <a:rPr lang="en-US" sz="1885" dirty="0">
                <a:solidFill>
                  <a:srgbClr val="3B3535"/>
                </a:solidFill>
                <a:latin typeface="Roboto" pitchFamily="34" charset="0"/>
                <a:ea typeface="Roboto" pitchFamily="34" charset="-122"/>
                <a:cs typeface="Roboto" pitchFamily="34" charset="-120"/>
              </a:rPr>
              <a:t>$10</a:t>
            </a:r>
            <a:endParaRPr lang="en-US" sz="1885" dirty="0"/>
          </a:p>
        </p:txBody>
      </p:sp>
      <p:sp>
        <p:nvSpPr>
          <p:cNvPr id="26" name="Text 21"/>
          <p:cNvSpPr/>
          <p:nvPr/>
        </p:nvSpPr>
        <p:spPr>
          <a:xfrm>
            <a:off x="10301526" y="6569988"/>
            <a:ext cx="1377077" cy="383024"/>
          </a:xfrm>
          <a:prstGeom prst="rect">
            <a:avLst/>
          </a:prstGeom>
          <a:noFill/>
          <a:ln/>
        </p:spPr>
        <p:txBody>
          <a:bodyPr wrap="none" rtlCol="0" anchor="t"/>
          <a:lstStyle/>
          <a:p>
            <a:pPr marL="0" indent="0">
              <a:lnSpc>
                <a:spcPts val="3016"/>
              </a:lnSpc>
              <a:buNone/>
            </a:pPr>
            <a:r>
              <a:rPr lang="en-US" sz="1885" dirty="0">
                <a:solidFill>
                  <a:srgbClr val="3B3535"/>
                </a:solidFill>
                <a:latin typeface="Roboto" pitchFamily="34" charset="0"/>
                <a:ea typeface="Roboto" pitchFamily="34" charset="-122"/>
                <a:cs typeface="Roboto" pitchFamily="34" charset="-120"/>
              </a:rPr>
              <a:t>20 mins</a:t>
            </a:r>
            <a:endParaRPr lang="en-US" sz="1885" dirty="0"/>
          </a:p>
        </p:txBody>
      </p:sp>
      <p:sp>
        <p:nvSpPr>
          <p:cNvPr id="27" name="Text 22"/>
          <p:cNvSpPr/>
          <p:nvPr/>
        </p:nvSpPr>
        <p:spPr>
          <a:xfrm>
            <a:off x="12164854" y="6569988"/>
            <a:ext cx="1380887" cy="383024"/>
          </a:xfrm>
          <a:prstGeom prst="rect">
            <a:avLst/>
          </a:prstGeom>
          <a:noFill/>
          <a:ln/>
        </p:spPr>
        <p:txBody>
          <a:bodyPr wrap="none" rtlCol="0" anchor="t"/>
          <a:lstStyle/>
          <a:p>
            <a:pPr marL="0" indent="0">
              <a:lnSpc>
                <a:spcPts val="3016"/>
              </a:lnSpc>
              <a:buNone/>
            </a:pPr>
            <a:r>
              <a:rPr lang="en-US" sz="1885" dirty="0">
                <a:solidFill>
                  <a:srgbClr val="3B3535"/>
                </a:solidFill>
                <a:latin typeface="Roboto" pitchFamily="34" charset="0"/>
                <a:ea typeface="Roboto" pitchFamily="34" charset="-122"/>
                <a:cs typeface="Roboto" pitchFamily="34" charset="-120"/>
              </a:rPr>
              <a:t>Yes</a:t>
            </a:r>
            <a:endParaRPr lang="en-US" sz="1885"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a:extLst>
              <a:ext uri="{FF2B5EF4-FFF2-40B4-BE49-F238E27FC236}">
                <a16:creationId xmlns:a16="http://schemas.microsoft.com/office/drawing/2014/main" id="{9C67105D-07F1-44E5-1376-C1FD06686B64}"/>
              </a:ext>
            </a:extLst>
          </p:cNvPr>
          <p:cNvSpPr/>
          <p:nvPr/>
        </p:nvSpPr>
        <p:spPr>
          <a:xfrm>
            <a:off x="0" y="0"/>
            <a:ext cx="14630400" cy="8229600"/>
          </a:xfrm>
          <a:prstGeom prst="rect">
            <a:avLst/>
          </a:prstGeom>
          <a:solidFill>
            <a:srgbClr val="ECECF3"/>
          </a:solidFill>
          <a:ln/>
        </p:spPr>
      </p:sp>
      <p:sp>
        <p:nvSpPr>
          <p:cNvPr id="3" name="Shape 1">
            <a:extLst>
              <a:ext uri="{FF2B5EF4-FFF2-40B4-BE49-F238E27FC236}">
                <a16:creationId xmlns:a16="http://schemas.microsoft.com/office/drawing/2014/main" id="{C41DE951-287F-A8CA-E2AB-AB2995A9419E}"/>
              </a:ext>
            </a:extLst>
          </p:cNvPr>
          <p:cNvSpPr/>
          <p:nvPr/>
        </p:nvSpPr>
        <p:spPr>
          <a:xfrm>
            <a:off x="0" y="0"/>
            <a:ext cx="14630400" cy="8229600"/>
          </a:xfrm>
          <a:prstGeom prst="rect">
            <a:avLst/>
          </a:prstGeom>
          <a:solidFill>
            <a:srgbClr val="FFFFFF">
              <a:alpha val="75000"/>
            </a:srgbClr>
          </a:solidFill>
          <a:ln/>
        </p:spPr>
      </p:sp>
      <p:pic>
        <p:nvPicPr>
          <p:cNvPr id="4" name="Image 0" descr="preencoded.png">
            <a:extLst>
              <a:ext uri="{FF2B5EF4-FFF2-40B4-BE49-F238E27FC236}">
                <a16:creationId xmlns:a16="http://schemas.microsoft.com/office/drawing/2014/main" id="{6BD33181-CC08-1E10-F783-CC5970803843}"/>
              </a:ext>
            </a:extLst>
          </p:cNvPr>
          <p:cNvPicPr>
            <a:picLocks noChangeAspect="1"/>
          </p:cNvPicPr>
          <p:nvPr/>
        </p:nvPicPr>
        <p:blipFill>
          <a:blip r:embed="rId2"/>
          <a:stretch>
            <a:fillRect/>
          </a:stretch>
        </p:blipFill>
        <p:spPr>
          <a:xfrm>
            <a:off x="0" y="-1"/>
            <a:ext cx="14630400" cy="2991683"/>
          </a:xfrm>
          <a:prstGeom prst="rect">
            <a:avLst/>
          </a:prstGeom>
        </p:spPr>
      </p:pic>
      <p:sp>
        <p:nvSpPr>
          <p:cNvPr id="5" name="Text 2">
            <a:extLst>
              <a:ext uri="{FF2B5EF4-FFF2-40B4-BE49-F238E27FC236}">
                <a16:creationId xmlns:a16="http://schemas.microsoft.com/office/drawing/2014/main" id="{CFC7E677-454E-EDD6-FC0E-B5687D81EB44}"/>
              </a:ext>
            </a:extLst>
          </p:cNvPr>
          <p:cNvSpPr/>
          <p:nvPr/>
        </p:nvSpPr>
        <p:spPr>
          <a:xfrm>
            <a:off x="861417" y="3284458"/>
            <a:ext cx="10530364" cy="609957"/>
          </a:xfrm>
          <a:prstGeom prst="rect">
            <a:avLst/>
          </a:prstGeom>
          <a:noFill/>
          <a:ln/>
        </p:spPr>
        <p:txBody>
          <a:bodyPr wrap="none" rtlCol="0" anchor="t"/>
          <a:lstStyle/>
          <a:p>
            <a:pPr marL="0" indent="0">
              <a:lnSpc>
                <a:spcPts val="4803"/>
              </a:lnSpc>
              <a:buNone/>
            </a:pPr>
            <a:r>
              <a:rPr lang="en-US" sz="3842" dirty="0">
                <a:solidFill>
                  <a:srgbClr val="1B1B27"/>
                </a:solidFill>
                <a:latin typeface="Raleway" pitchFamily="34" charset="0"/>
                <a:ea typeface="Raleway" pitchFamily="34" charset="-122"/>
                <a:cs typeface="Raleway" pitchFamily="34" charset="-120"/>
              </a:rPr>
              <a:t>Competitive Landscape: Navigating the Market</a:t>
            </a:r>
            <a:endParaRPr lang="en-US" sz="3842" dirty="0"/>
          </a:p>
        </p:txBody>
      </p:sp>
      <p:sp>
        <p:nvSpPr>
          <p:cNvPr id="6" name="Shape 3">
            <a:extLst>
              <a:ext uri="{FF2B5EF4-FFF2-40B4-BE49-F238E27FC236}">
                <a16:creationId xmlns:a16="http://schemas.microsoft.com/office/drawing/2014/main" id="{EA608E1C-5389-D5E5-D959-ABE30FBA2AAB}"/>
              </a:ext>
            </a:extLst>
          </p:cNvPr>
          <p:cNvSpPr/>
          <p:nvPr/>
        </p:nvSpPr>
        <p:spPr>
          <a:xfrm>
            <a:off x="861417" y="4187190"/>
            <a:ext cx="12907447" cy="3197781"/>
          </a:xfrm>
          <a:prstGeom prst="roundRect">
            <a:avLst>
              <a:gd name="adj" fmla="val 2564"/>
            </a:avLst>
          </a:prstGeom>
          <a:noFill/>
          <a:ln w="7620">
            <a:solidFill>
              <a:srgbClr val="000000">
                <a:alpha val="8000"/>
              </a:srgbClr>
            </a:solidFill>
            <a:prstDash val="solid"/>
          </a:ln>
        </p:spPr>
      </p:sp>
      <p:sp>
        <p:nvSpPr>
          <p:cNvPr id="7" name="Shape 4">
            <a:extLst>
              <a:ext uri="{FF2B5EF4-FFF2-40B4-BE49-F238E27FC236}">
                <a16:creationId xmlns:a16="http://schemas.microsoft.com/office/drawing/2014/main" id="{AA5D2135-4D74-02B6-13E2-73E7ACDCCB7A}"/>
              </a:ext>
            </a:extLst>
          </p:cNvPr>
          <p:cNvSpPr/>
          <p:nvPr/>
        </p:nvSpPr>
        <p:spPr>
          <a:xfrm>
            <a:off x="869037" y="4194810"/>
            <a:ext cx="12892207" cy="561499"/>
          </a:xfrm>
          <a:prstGeom prst="rect">
            <a:avLst/>
          </a:prstGeom>
          <a:solidFill>
            <a:srgbClr val="FFFFFF">
              <a:alpha val="4000"/>
            </a:srgbClr>
          </a:solidFill>
          <a:ln/>
        </p:spPr>
      </p:sp>
      <p:sp>
        <p:nvSpPr>
          <p:cNvPr id="8" name="Text 5">
            <a:extLst>
              <a:ext uri="{FF2B5EF4-FFF2-40B4-BE49-F238E27FC236}">
                <a16:creationId xmlns:a16="http://schemas.microsoft.com/office/drawing/2014/main" id="{D6D569C2-C907-BDC7-6771-73F1E3B6D572}"/>
              </a:ext>
            </a:extLst>
          </p:cNvPr>
          <p:cNvSpPr/>
          <p:nvPr/>
        </p:nvSpPr>
        <p:spPr>
          <a:xfrm>
            <a:off x="1064300" y="4319468"/>
            <a:ext cx="2828925" cy="312182"/>
          </a:xfrm>
          <a:prstGeom prst="rect">
            <a:avLst/>
          </a:prstGeom>
          <a:noFill/>
          <a:ln/>
        </p:spPr>
        <p:txBody>
          <a:bodyPr wrap="none" rtlCol="0" anchor="t"/>
          <a:lstStyle/>
          <a:p>
            <a:pPr marL="0" indent="0">
              <a:lnSpc>
                <a:spcPts val="2459"/>
              </a:lnSpc>
              <a:buNone/>
            </a:pPr>
            <a:r>
              <a:rPr lang="en-US" sz="1537" dirty="0">
                <a:solidFill>
                  <a:srgbClr val="3C3939"/>
                </a:solidFill>
                <a:latin typeface="Roboto" pitchFamily="34" charset="0"/>
                <a:ea typeface="Roboto" pitchFamily="34" charset="-122"/>
                <a:cs typeface="Roboto" pitchFamily="34" charset="-120"/>
              </a:rPr>
              <a:t>Competitor</a:t>
            </a:r>
            <a:endParaRPr lang="en-US" sz="1537" dirty="0"/>
          </a:p>
        </p:txBody>
      </p:sp>
      <p:sp>
        <p:nvSpPr>
          <p:cNvPr id="9" name="Text 6">
            <a:extLst>
              <a:ext uri="{FF2B5EF4-FFF2-40B4-BE49-F238E27FC236}">
                <a16:creationId xmlns:a16="http://schemas.microsoft.com/office/drawing/2014/main" id="{3CA9B687-1E27-00E5-D0B3-9D11402338A3}"/>
              </a:ext>
            </a:extLst>
          </p:cNvPr>
          <p:cNvSpPr/>
          <p:nvPr/>
        </p:nvSpPr>
        <p:spPr>
          <a:xfrm>
            <a:off x="4291132" y="4319468"/>
            <a:ext cx="2825115" cy="312182"/>
          </a:xfrm>
          <a:prstGeom prst="rect">
            <a:avLst/>
          </a:prstGeom>
          <a:noFill/>
          <a:ln/>
        </p:spPr>
        <p:txBody>
          <a:bodyPr wrap="none" rtlCol="0" anchor="t"/>
          <a:lstStyle/>
          <a:p>
            <a:pPr marL="0" indent="0">
              <a:lnSpc>
                <a:spcPts val="2459"/>
              </a:lnSpc>
              <a:buNone/>
            </a:pPr>
            <a:r>
              <a:rPr lang="en-US" sz="1537" dirty="0">
                <a:solidFill>
                  <a:srgbClr val="3C3939"/>
                </a:solidFill>
                <a:latin typeface="Roboto" pitchFamily="34" charset="0"/>
                <a:ea typeface="Roboto" pitchFamily="34" charset="-122"/>
                <a:cs typeface="Roboto" pitchFamily="34" charset="-120"/>
              </a:rPr>
              <a:t>Key Features</a:t>
            </a:r>
            <a:endParaRPr lang="en-US" sz="1537" dirty="0"/>
          </a:p>
        </p:txBody>
      </p:sp>
      <p:sp>
        <p:nvSpPr>
          <p:cNvPr id="10" name="Text 7">
            <a:extLst>
              <a:ext uri="{FF2B5EF4-FFF2-40B4-BE49-F238E27FC236}">
                <a16:creationId xmlns:a16="http://schemas.microsoft.com/office/drawing/2014/main" id="{FF714B8A-7224-28A9-180D-14A6D39A2FA2}"/>
              </a:ext>
            </a:extLst>
          </p:cNvPr>
          <p:cNvSpPr/>
          <p:nvPr/>
        </p:nvSpPr>
        <p:spPr>
          <a:xfrm>
            <a:off x="7514153" y="4319468"/>
            <a:ext cx="2825115" cy="312182"/>
          </a:xfrm>
          <a:prstGeom prst="rect">
            <a:avLst/>
          </a:prstGeom>
          <a:noFill/>
          <a:ln/>
        </p:spPr>
        <p:txBody>
          <a:bodyPr wrap="none" rtlCol="0" anchor="t"/>
          <a:lstStyle/>
          <a:p>
            <a:pPr marL="0" indent="0">
              <a:lnSpc>
                <a:spcPts val="2459"/>
              </a:lnSpc>
              <a:buNone/>
            </a:pPr>
            <a:r>
              <a:rPr lang="en-US" sz="1537" dirty="0">
                <a:solidFill>
                  <a:srgbClr val="3C3939"/>
                </a:solidFill>
                <a:latin typeface="Roboto" pitchFamily="34" charset="0"/>
                <a:ea typeface="Roboto" pitchFamily="34" charset="-122"/>
                <a:cs typeface="Roboto" pitchFamily="34" charset="-120"/>
              </a:rPr>
              <a:t>Strengths</a:t>
            </a:r>
            <a:endParaRPr lang="en-US" sz="1537" dirty="0"/>
          </a:p>
        </p:txBody>
      </p:sp>
      <p:sp>
        <p:nvSpPr>
          <p:cNvPr id="11" name="Text 8">
            <a:extLst>
              <a:ext uri="{FF2B5EF4-FFF2-40B4-BE49-F238E27FC236}">
                <a16:creationId xmlns:a16="http://schemas.microsoft.com/office/drawing/2014/main" id="{83AC33E9-05C6-8F1A-B8EC-553AF2B8A32F}"/>
              </a:ext>
            </a:extLst>
          </p:cNvPr>
          <p:cNvSpPr/>
          <p:nvPr/>
        </p:nvSpPr>
        <p:spPr>
          <a:xfrm>
            <a:off x="10737175" y="4319468"/>
            <a:ext cx="2828925" cy="312182"/>
          </a:xfrm>
          <a:prstGeom prst="rect">
            <a:avLst/>
          </a:prstGeom>
          <a:noFill/>
          <a:ln/>
        </p:spPr>
        <p:txBody>
          <a:bodyPr wrap="none" rtlCol="0" anchor="t"/>
          <a:lstStyle/>
          <a:p>
            <a:pPr marL="0" indent="0">
              <a:lnSpc>
                <a:spcPts val="2459"/>
              </a:lnSpc>
              <a:buNone/>
            </a:pPr>
            <a:r>
              <a:rPr lang="en-US" sz="1537" dirty="0">
                <a:solidFill>
                  <a:srgbClr val="3C3939"/>
                </a:solidFill>
                <a:latin typeface="Roboto" pitchFamily="34" charset="0"/>
                <a:ea typeface="Roboto" pitchFamily="34" charset="-122"/>
                <a:cs typeface="Roboto" pitchFamily="34" charset="-120"/>
              </a:rPr>
              <a:t>Weaknesses</a:t>
            </a:r>
            <a:endParaRPr lang="en-US" sz="1537" dirty="0"/>
          </a:p>
        </p:txBody>
      </p:sp>
      <p:sp>
        <p:nvSpPr>
          <p:cNvPr id="12" name="Shape 9">
            <a:extLst>
              <a:ext uri="{FF2B5EF4-FFF2-40B4-BE49-F238E27FC236}">
                <a16:creationId xmlns:a16="http://schemas.microsoft.com/office/drawing/2014/main" id="{A5166500-2056-52AA-328A-49FF56E1EFC1}"/>
              </a:ext>
            </a:extLst>
          </p:cNvPr>
          <p:cNvSpPr/>
          <p:nvPr/>
        </p:nvSpPr>
        <p:spPr>
          <a:xfrm>
            <a:off x="869037" y="4756309"/>
            <a:ext cx="12892207" cy="561499"/>
          </a:xfrm>
          <a:prstGeom prst="rect">
            <a:avLst/>
          </a:prstGeom>
          <a:solidFill>
            <a:srgbClr val="000000">
              <a:alpha val="4000"/>
            </a:srgbClr>
          </a:solidFill>
          <a:ln/>
        </p:spPr>
      </p:sp>
      <p:sp>
        <p:nvSpPr>
          <p:cNvPr id="13" name="Text 10">
            <a:extLst>
              <a:ext uri="{FF2B5EF4-FFF2-40B4-BE49-F238E27FC236}">
                <a16:creationId xmlns:a16="http://schemas.microsoft.com/office/drawing/2014/main" id="{B9CEEEE0-0D7D-3865-441B-C51ECED0FF61}"/>
              </a:ext>
            </a:extLst>
          </p:cNvPr>
          <p:cNvSpPr/>
          <p:nvPr/>
        </p:nvSpPr>
        <p:spPr>
          <a:xfrm>
            <a:off x="1064300" y="4880967"/>
            <a:ext cx="2828925" cy="312182"/>
          </a:xfrm>
          <a:prstGeom prst="rect">
            <a:avLst/>
          </a:prstGeom>
          <a:noFill/>
          <a:ln/>
        </p:spPr>
        <p:txBody>
          <a:bodyPr wrap="none" rtlCol="0" anchor="t"/>
          <a:lstStyle/>
          <a:p>
            <a:pPr marL="0" indent="0">
              <a:lnSpc>
                <a:spcPts val="2459"/>
              </a:lnSpc>
              <a:buNone/>
            </a:pPr>
            <a:r>
              <a:rPr lang="en-US" sz="1537" dirty="0">
                <a:solidFill>
                  <a:srgbClr val="3C3939"/>
                </a:solidFill>
                <a:latin typeface="Roboto" pitchFamily="34" charset="0"/>
                <a:ea typeface="Roboto" pitchFamily="34" charset="-122"/>
                <a:cs typeface="Roboto" pitchFamily="34" charset="-120"/>
              </a:rPr>
              <a:t>App 1</a:t>
            </a:r>
            <a:endParaRPr lang="en-US" sz="1537" dirty="0"/>
          </a:p>
        </p:txBody>
      </p:sp>
      <p:sp>
        <p:nvSpPr>
          <p:cNvPr id="14" name="Text 11">
            <a:extLst>
              <a:ext uri="{FF2B5EF4-FFF2-40B4-BE49-F238E27FC236}">
                <a16:creationId xmlns:a16="http://schemas.microsoft.com/office/drawing/2014/main" id="{AC1FC032-78F1-3CE8-0A41-3857C678528C}"/>
              </a:ext>
            </a:extLst>
          </p:cNvPr>
          <p:cNvSpPr/>
          <p:nvPr/>
        </p:nvSpPr>
        <p:spPr>
          <a:xfrm>
            <a:off x="4291132" y="4880967"/>
            <a:ext cx="2825115" cy="312182"/>
          </a:xfrm>
          <a:prstGeom prst="rect">
            <a:avLst/>
          </a:prstGeom>
          <a:noFill/>
          <a:ln/>
        </p:spPr>
        <p:txBody>
          <a:bodyPr wrap="none" rtlCol="0" anchor="t"/>
          <a:lstStyle/>
          <a:p>
            <a:pPr marL="0" indent="0">
              <a:lnSpc>
                <a:spcPts val="2459"/>
              </a:lnSpc>
              <a:buNone/>
            </a:pPr>
            <a:r>
              <a:rPr lang="en-US" sz="1537" dirty="0">
                <a:solidFill>
                  <a:srgbClr val="3C3939"/>
                </a:solidFill>
                <a:latin typeface="Roboto" pitchFamily="34" charset="0"/>
                <a:ea typeface="Roboto" pitchFamily="34" charset="-122"/>
                <a:cs typeface="Roboto" pitchFamily="34" charset="-120"/>
              </a:rPr>
              <a:t>Fare comparison, route planning</a:t>
            </a:r>
            <a:endParaRPr lang="en-US" sz="1537" dirty="0"/>
          </a:p>
        </p:txBody>
      </p:sp>
      <p:sp>
        <p:nvSpPr>
          <p:cNvPr id="15" name="Text 12">
            <a:extLst>
              <a:ext uri="{FF2B5EF4-FFF2-40B4-BE49-F238E27FC236}">
                <a16:creationId xmlns:a16="http://schemas.microsoft.com/office/drawing/2014/main" id="{979B3446-D700-D019-C4C4-0350627DE3C5}"/>
              </a:ext>
            </a:extLst>
          </p:cNvPr>
          <p:cNvSpPr/>
          <p:nvPr/>
        </p:nvSpPr>
        <p:spPr>
          <a:xfrm>
            <a:off x="7514153" y="4880967"/>
            <a:ext cx="2825115" cy="312182"/>
          </a:xfrm>
          <a:prstGeom prst="rect">
            <a:avLst/>
          </a:prstGeom>
          <a:noFill/>
          <a:ln/>
        </p:spPr>
        <p:txBody>
          <a:bodyPr wrap="none" rtlCol="0" anchor="t"/>
          <a:lstStyle/>
          <a:p>
            <a:pPr marL="0" indent="0">
              <a:lnSpc>
                <a:spcPts val="2459"/>
              </a:lnSpc>
              <a:buNone/>
            </a:pPr>
            <a:r>
              <a:rPr lang="en-US" sz="1537" dirty="0">
                <a:solidFill>
                  <a:srgbClr val="3C3939"/>
                </a:solidFill>
                <a:latin typeface="Roboto" pitchFamily="34" charset="0"/>
                <a:ea typeface="Roboto" pitchFamily="34" charset="-122"/>
                <a:cs typeface="Roboto" pitchFamily="34" charset="-120"/>
              </a:rPr>
              <a:t>Wide provider coverage</a:t>
            </a:r>
            <a:endParaRPr lang="en-US" sz="1537" dirty="0"/>
          </a:p>
        </p:txBody>
      </p:sp>
      <p:sp>
        <p:nvSpPr>
          <p:cNvPr id="16" name="Text 13">
            <a:extLst>
              <a:ext uri="{FF2B5EF4-FFF2-40B4-BE49-F238E27FC236}">
                <a16:creationId xmlns:a16="http://schemas.microsoft.com/office/drawing/2014/main" id="{67A36C69-2E6A-231B-3736-9B7A74145B52}"/>
              </a:ext>
            </a:extLst>
          </p:cNvPr>
          <p:cNvSpPr/>
          <p:nvPr/>
        </p:nvSpPr>
        <p:spPr>
          <a:xfrm>
            <a:off x="10737175" y="4880967"/>
            <a:ext cx="2828925" cy="312182"/>
          </a:xfrm>
          <a:prstGeom prst="rect">
            <a:avLst/>
          </a:prstGeom>
          <a:noFill/>
          <a:ln/>
        </p:spPr>
        <p:txBody>
          <a:bodyPr wrap="none" rtlCol="0" anchor="t"/>
          <a:lstStyle/>
          <a:p>
            <a:pPr marL="0" indent="0">
              <a:lnSpc>
                <a:spcPts val="2459"/>
              </a:lnSpc>
              <a:buNone/>
            </a:pPr>
            <a:r>
              <a:rPr lang="en-US" sz="1537" dirty="0">
                <a:solidFill>
                  <a:srgbClr val="3C3939"/>
                </a:solidFill>
                <a:latin typeface="Roboto" pitchFamily="34" charset="0"/>
                <a:ea typeface="Roboto" pitchFamily="34" charset="-122"/>
                <a:cs typeface="Roboto" pitchFamily="34" charset="-120"/>
              </a:rPr>
              <a:t>Limited real-time updates</a:t>
            </a:r>
            <a:endParaRPr lang="en-US" sz="1537" dirty="0"/>
          </a:p>
        </p:txBody>
      </p:sp>
      <p:sp>
        <p:nvSpPr>
          <p:cNvPr id="17" name="Shape 14">
            <a:extLst>
              <a:ext uri="{FF2B5EF4-FFF2-40B4-BE49-F238E27FC236}">
                <a16:creationId xmlns:a16="http://schemas.microsoft.com/office/drawing/2014/main" id="{B5F4A2CC-EE3B-8B9C-89BD-A4FBFEC5FF0A}"/>
              </a:ext>
            </a:extLst>
          </p:cNvPr>
          <p:cNvSpPr/>
          <p:nvPr/>
        </p:nvSpPr>
        <p:spPr>
          <a:xfrm>
            <a:off x="869037" y="5317808"/>
            <a:ext cx="12892207" cy="873681"/>
          </a:xfrm>
          <a:prstGeom prst="rect">
            <a:avLst/>
          </a:prstGeom>
          <a:solidFill>
            <a:srgbClr val="FFFFFF">
              <a:alpha val="4000"/>
            </a:srgbClr>
          </a:solidFill>
          <a:ln/>
        </p:spPr>
      </p:sp>
      <p:sp>
        <p:nvSpPr>
          <p:cNvPr id="18" name="Text 15">
            <a:extLst>
              <a:ext uri="{FF2B5EF4-FFF2-40B4-BE49-F238E27FC236}">
                <a16:creationId xmlns:a16="http://schemas.microsoft.com/office/drawing/2014/main" id="{520C699D-DAC9-6811-9C2B-05508FA3C957}"/>
              </a:ext>
            </a:extLst>
          </p:cNvPr>
          <p:cNvSpPr/>
          <p:nvPr/>
        </p:nvSpPr>
        <p:spPr>
          <a:xfrm>
            <a:off x="1064300" y="5442466"/>
            <a:ext cx="2828925" cy="312182"/>
          </a:xfrm>
          <a:prstGeom prst="rect">
            <a:avLst/>
          </a:prstGeom>
          <a:noFill/>
          <a:ln/>
        </p:spPr>
        <p:txBody>
          <a:bodyPr wrap="none" rtlCol="0" anchor="t"/>
          <a:lstStyle/>
          <a:p>
            <a:pPr marL="0" indent="0">
              <a:lnSpc>
                <a:spcPts val="2459"/>
              </a:lnSpc>
              <a:buNone/>
            </a:pPr>
            <a:r>
              <a:rPr lang="en-US" sz="1537" dirty="0">
                <a:solidFill>
                  <a:srgbClr val="3C3939"/>
                </a:solidFill>
                <a:latin typeface="Roboto" pitchFamily="34" charset="0"/>
                <a:ea typeface="Roboto" pitchFamily="34" charset="-122"/>
                <a:cs typeface="Roboto" pitchFamily="34" charset="-120"/>
              </a:rPr>
              <a:t>App 2</a:t>
            </a:r>
            <a:endParaRPr lang="en-US" sz="1537" dirty="0"/>
          </a:p>
        </p:txBody>
      </p:sp>
      <p:sp>
        <p:nvSpPr>
          <p:cNvPr id="19" name="Text 16">
            <a:extLst>
              <a:ext uri="{FF2B5EF4-FFF2-40B4-BE49-F238E27FC236}">
                <a16:creationId xmlns:a16="http://schemas.microsoft.com/office/drawing/2014/main" id="{8409E024-5A4E-5E9B-37D1-7CADBA2CF560}"/>
              </a:ext>
            </a:extLst>
          </p:cNvPr>
          <p:cNvSpPr/>
          <p:nvPr/>
        </p:nvSpPr>
        <p:spPr>
          <a:xfrm>
            <a:off x="4291132" y="5442466"/>
            <a:ext cx="2825115" cy="624364"/>
          </a:xfrm>
          <a:prstGeom prst="rect">
            <a:avLst/>
          </a:prstGeom>
          <a:noFill/>
          <a:ln/>
        </p:spPr>
        <p:txBody>
          <a:bodyPr wrap="square" rtlCol="0" anchor="t"/>
          <a:lstStyle/>
          <a:p>
            <a:pPr marL="0" indent="0">
              <a:lnSpc>
                <a:spcPts val="2459"/>
              </a:lnSpc>
              <a:buNone/>
            </a:pPr>
            <a:r>
              <a:rPr lang="en-US" sz="1537" dirty="0">
                <a:solidFill>
                  <a:srgbClr val="3C3939"/>
                </a:solidFill>
                <a:latin typeface="Roboto" pitchFamily="34" charset="0"/>
                <a:ea typeface="Roboto" pitchFamily="34" charset="-122"/>
                <a:cs typeface="Roboto" pitchFamily="34" charset="-120"/>
              </a:rPr>
              <a:t>Real-time fare updates, discounts</a:t>
            </a:r>
            <a:endParaRPr lang="en-US" sz="1537" dirty="0"/>
          </a:p>
        </p:txBody>
      </p:sp>
      <p:sp>
        <p:nvSpPr>
          <p:cNvPr id="20" name="Text 17">
            <a:extLst>
              <a:ext uri="{FF2B5EF4-FFF2-40B4-BE49-F238E27FC236}">
                <a16:creationId xmlns:a16="http://schemas.microsoft.com/office/drawing/2014/main" id="{16803472-D53D-672A-83EF-CE8D0A68178E}"/>
              </a:ext>
            </a:extLst>
          </p:cNvPr>
          <p:cNvSpPr/>
          <p:nvPr/>
        </p:nvSpPr>
        <p:spPr>
          <a:xfrm>
            <a:off x="7514153" y="5442466"/>
            <a:ext cx="2825115" cy="312182"/>
          </a:xfrm>
          <a:prstGeom prst="rect">
            <a:avLst/>
          </a:prstGeom>
          <a:noFill/>
          <a:ln/>
        </p:spPr>
        <p:txBody>
          <a:bodyPr wrap="none" rtlCol="0" anchor="t"/>
          <a:lstStyle/>
          <a:p>
            <a:pPr marL="0" indent="0">
              <a:lnSpc>
                <a:spcPts val="2459"/>
              </a:lnSpc>
              <a:buNone/>
            </a:pPr>
            <a:r>
              <a:rPr lang="en-US" sz="1537" dirty="0">
                <a:solidFill>
                  <a:srgbClr val="3C3939"/>
                </a:solidFill>
                <a:latin typeface="Roboto" pitchFamily="34" charset="0"/>
                <a:ea typeface="Roboto" pitchFamily="34" charset="-122"/>
                <a:cs typeface="Roboto" pitchFamily="34" charset="-120"/>
              </a:rPr>
              <a:t>User-friendly interface</a:t>
            </a:r>
            <a:endParaRPr lang="en-US" sz="1537" dirty="0"/>
          </a:p>
        </p:txBody>
      </p:sp>
      <p:sp>
        <p:nvSpPr>
          <p:cNvPr id="21" name="Text 18">
            <a:extLst>
              <a:ext uri="{FF2B5EF4-FFF2-40B4-BE49-F238E27FC236}">
                <a16:creationId xmlns:a16="http://schemas.microsoft.com/office/drawing/2014/main" id="{5F83A9E3-49E1-9F22-4C3A-11C9B72EF1A0}"/>
              </a:ext>
            </a:extLst>
          </p:cNvPr>
          <p:cNvSpPr/>
          <p:nvPr/>
        </p:nvSpPr>
        <p:spPr>
          <a:xfrm>
            <a:off x="10737175" y="5442466"/>
            <a:ext cx="2828925" cy="312182"/>
          </a:xfrm>
          <a:prstGeom prst="rect">
            <a:avLst/>
          </a:prstGeom>
          <a:noFill/>
          <a:ln/>
        </p:spPr>
        <p:txBody>
          <a:bodyPr wrap="none" rtlCol="0" anchor="t"/>
          <a:lstStyle/>
          <a:p>
            <a:pPr marL="0" indent="0">
              <a:lnSpc>
                <a:spcPts val="2459"/>
              </a:lnSpc>
              <a:buNone/>
            </a:pPr>
            <a:r>
              <a:rPr lang="en-US" sz="1537" dirty="0">
                <a:solidFill>
                  <a:srgbClr val="3C3939"/>
                </a:solidFill>
                <a:latin typeface="Roboto" pitchFamily="34" charset="0"/>
                <a:ea typeface="Roboto" pitchFamily="34" charset="-122"/>
                <a:cs typeface="Roboto" pitchFamily="34" charset="-120"/>
              </a:rPr>
              <a:t>Lack of route optimization</a:t>
            </a:r>
            <a:endParaRPr lang="en-US" sz="1537" dirty="0"/>
          </a:p>
        </p:txBody>
      </p:sp>
      <p:sp>
        <p:nvSpPr>
          <p:cNvPr id="22" name="Shape 19">
            <a:extLst>
              <a:ext uri="{FF2B5EF4-FFF2-40B4-BE49-F238E27FC236}">
                <a16:creationId xmlns:a16="http://schemas.microsoft.com/office/drawing/2014/main" id="{2EB2AC48-1867-4644-230F-E77551CDE8AA}"/>
              </a:ext>
            </a:extLst>
          </p:cNvPr>
          <p:cNvSpPr/>
          <p:nvPr/>
        </p:nvSpPr>
        <p:spPr>
          <a:xfrm>
            <a:off x="869037" y="6191488"/>
            <a:ext cx="12892207" cy="1185863"/>
          </a:xfrm>
          <a:prstGeom prst="rect">
            <a:avLst/>
          </a:prstGeom>
          <a:solidFill>
            <a:srgbClr val="000000">
              <a:alpha val="4000"/>
            </a:srgbClr>
          </a:solidFill>
          <a:ln/>
        </p:spPr>
      </p:sp>
      <p:sp>
        <p:nvSpPr>
          <p:cNvPr id="23" name="Text 20">
            <a:extLst>
              <a:ext uri="{FF2B5EF4-FFF2-40B4-BE49-F238E27FC236}">
                <a16:creationId xmlns:a16="http://schemas.microsoft.com/office/drawing/2014/main" id="{F700D95F-6BD5-D653-FC5D-8ECFAA7D0E83}"/>
              </a:ext>
            </a:extLst>
          </p:cNvPr>
          <p:cNvSpPr/>
          <p:nvPr/>
        </p:nvSpPr>
        <p:spPr>
          <a:xfrm>
            <a:off x="1064300" y="6316147"/>
            <a:ext cx="2828925" cy="312182"/>
          </a:xfrm>
          <a:prstGeom prst="rect">
            <a:avLst/>
          </a:prstGeom>
          <a:noFill/>
          <a:ln/>
        </p:spPr>
        <p:txBody>
          <a:bodyPr wrap="none" rtlCol="0" anchor="t"/>
          <a:lstStyle/>
          <a:p>
            <a:pPr marL="0" indent="0">
              <a:lnSpc>
                <a:spcPts val="2459"/>
              </a:lnSpc>
              <a:buNone/>
            </a:pPr>
            <a:r>
              <a:rPr lang="en-US" sz="1537" dirty="0">
                <a:solidFill>
                  <a:srgbClr val="3C3939"/>
                </a:solidFill>
                <a:latin typeface="Roboto" pitchFamily="34" charset="0"/>
                <a:ea typeface="Roboto" pitchFamily="34" charset="-122"/>
                <a:cs typeface="Roboto" pitchFamily="34" charset="-120"/>
              </a:rPr>
              <a:t>Ride Compare Pro</a:t>
            </a:r>
            <a:endParaRPr lang="en-US" sz="1537" dirty="0"/>
          </a:p>
        </p:txBody>
      </p:sp>
      <p:sp>
        <p:nvSpPr>
          <p:cNvPr id="24" name="Text 21">
            <a:extLst>
              <a:ext uri="{FF2B5EF4-FFF2-40B4-BE49-F238E27FC236}">
                <a16:creationId xmlns:a16="http://schemas.microsoft.com/office/drawing/2014/main" id="{61D1B4F4-8205-C001-36A2-B432A8651C6C}"/>
              </a:ext>
            </a:extLst>
          </p:cNvPr>
          <p:cNvSpPr/>
          <p:nvPr/>
        </p:nvSpPr>
        <p:spPr>
          <a:xfrm>
            <a:off x="4291132" y="6316147"/>
            <a:ext cx="2825115" cy="936546"/>
          </a:xfrm>
          <a:prstGeom prst="rect">
            <a:avLst/>
          </a:prstGeom>
          <a:noFill/>
          <a:ln/>
        </p:spPr>
        <p:txBody>
          <a:bodyPr wrap="square" rtlCol="0" anchor="t"/>
          <a:lstStyle/>
          <a:p>
            <a:pPr marL="0" indent="0">
              <a:lnSpc>
                <a:spcPts val="2459"/>
              </a:lnSpc>
              <a:buNone/>
            </a:pPr>
            <a:r>
              <a:rPr lang="en-US" sz="1537" dirty="0">
                <a:solidFill>
                  <a:srgbClr val="3C3939"/>
                </a:solidFill>
                <a:latin typeface="Roboto" pitchFamily="34" charset="0"/>
                <a:ea typeface="Roboto" pitchFamily="34" charset="-122"/>
                <a:cs typeface="Roboto" pitchFamily="34" charset="-120"/>
              </a:rPr>
              <a:t>Fare comparison, route optimization, real-time updates, personalized recommendations</a:t>
            </a:r>
            <a:endParaRPr lang="en-US" sz="1537" dirty="0"/>
          </a:p>
        </p:txBody>
      </p:sp>
      <p:sp>
        <p:nvSpPr>
          <p:cNvPr id="25" name="Text 22">
            <a:extLst>
              <a:ext uri="{FF2B5EF4-FFF2-40B4-BE49-F238E27FC236}">
                <a16:creationId xmlns:a16="http://schemas.microsoft.com/office/drawing/2014/main" id="{B21C6666-C375-58CC-EFEE-10E513FB171E}"/>
              </a:ext>
            </a:extLst>
          </p:cNvPr>
          <p:cNvSpPr/>
          <p:nvPr/>
        </p:nvSpPr>
        <p:spPr>
          <a:xfrm>
            <a:off x="7514153" y="6316147"/>
            <a:ext cx="2825115" cy="624364"/>
          </a:xfrm>
          <a:prstGeom prst="rect">
            <a:avLst/>
          </a:prstGeom>
          <a:noFill/>
          <a:ln/>
        </p:spPr>
        <p:txBody>
          <a:bodyPr wrap="square" rtlCol="0" anchor="t"/>
          <a:lstStyle/>
          <a:p>
            <a:pPr marL="0" indent="0">
              <a:lnSpc>
                <a:spcPts val="2459"/>
              </a:lnSpc>
              <a:buNone/>
            </a:pPr>
            <a:r>
              <a:rPr lang="en-US" sz="1537" dirty="0">
                <a:solidFill>
                  <a:srgbClr val="3C3939"/>
                </a:solidFill>
                <a:latin typeface="Roboto" pitchFamily="34" charset="0"/>
                <a:ea typeface="Roboto" pitchFamily="34" charset="-122"/>
                <a:cs typeface="Roboto" pitchFamily="34" charset="-120"/>
              </a:rPr>
              <a:t>Comprehensive features, user-centric approach</a:t>
            </a:r>
            <a:endParaRPr lang="en-US" sz="1537" dirty="0"/>
          </a:p>
        </p:txBody>
      </p:sp>
      <p:sp>
        <p:nvSpPr>
          <p:cNvPr id="26" name="Text 23">
            <a:extLst>
              <a:ext uri="{FF2B5EF4-FFF2-40B4-BE49-F238E27FC236}">
                <a16:creationId xmlns:a16="http://schemas.microsoft.com/office/drawing/2014/main" id="{B0FDE547-34C0-4A4F-65C0-8C1AAF51E9E0}"/>
              </a:ext>
            </a:extLst>
          </p:cNvPr>
          <p:cNvSpPr/>
          <p:nvPr/>
        </p:nvSpPr>
        <p:spPr>
          <a:xfrm>
            <a:off x="10737175" y="6316147"/>
            <a:ext cx="2828925" cy="312182"/>
          </a:xfrm>
          <a:prstGeom prst="rect">
            <a:avLst/>
          </a:prstGeom>
          <a:noFill/>
          <a:ln/>
        </p:spPr>
        <p:txBody>
          <a:bodyPr wrap="none" rtlCol="0" anchor="t"/>
          <a:lstStyle/>
          <a:p>
            <a:pPr marL="0" indent="0">
              <a:lnSpc>
                <a:spcPts val="2459"/>
              </a:lnSpc>
              <a:buNone/>
            </a:pPr>
            <a:r>
              <a:rPr lang="en-US" sz="1537" dirty="0">
                <a:solidFill>
                  <a:srgbClr val="3C3939"/>
                </a:solidFill>
                <a:latin typeface="Roboto" pitchFamily="34" charset="0"/>
                <a:ea typeface="Roboto" pitchFamily="34" charset="-122"/>
                <a:cs typeface="Roboto" pitchFamily="34" charset="-120"/>
              </a:rPr>
              <a:t>New to the market</a:t>
            </a:r>
            <a:endParaRPr lang="en-US" sz="1537" dirty="0"/>
          </a:p>
        </p:txBody>
      </p:sp>
    </p:spTree>
    <p:extLst>
      <p:ext uri="{BB962C8B-B14F-4D97-AF65-F5344CB8AC3E}">
        <p14:creationId xmlns:p14="http://schemas.microsoft.com/office/powerpoint/2010/main" val="1230708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58366" y="255181"/>
            <a:ext cx="4969669" cy="7783033"/>
          </a:xfrm>
          <a:prstGeom prst="rect">
            <a:avLst/>
          </a:prstGeom>
        </p:spPr>
      </p:pic>
      <p:sp>
        <p:nvSpPr>
          <p:cNvPr id="6" name="Text 1"/>
          <p:cNvSpPr/>
          <p:nvPr/>
        </p:nvSpPr>
        <p:spPr>
          <a:xfrm>
            <a:off x="6209705" y="568285"/>
            <a:ext cx="7697391" cy="1823442"/>
          </a:xfrm>
          <a:prstGeom prst="rect">
            <a:avLst/>
          </a:prstGeom>
          <a:noFill/>
          <a:ln/>
        </p:spPr>
        <p:txBody>
          <a:bodyPr wrap="square" rtlCol="0" anchor="t"/>
          <a:lstStyle/>
          <a:p>
            <a:pPr marL="0" indent="0">
              <a:lnSpc>
                <a:spcPts val="4786"/>
              </a:lnSpc>
              <a:buNone/>
            </a:pPr>
            <a:r>
              <a:rPr lang="en-US" sz="3829" dirty="0">
                <a:solidFill>
                  <a:srgbClr val="1F1E1E"/>
                </a:solidFill>
                <a:latin typeface="Red Hat Text" pitchFamily="34" charset="0"/>
                <a:ea typeface="Red Hat Text" pitchFamily="34" charset="-122"/>
                <a:cs typeface="Red Hat Text" pitchFamily="34" charset="-120"/>
              </a:rPr>
              <a:t>Route Options and Booking Integration for Seamless Travel Planning</a:t>
            </a:r>
            <a:endParaRPr lang="en-US" sz="3829" dirty="0"/>
          </a:p>
        </p:txBody>
      </p:sp>
      <p:pic>
        <p:nvPicPr>
          <p:cNvPr id="7" name="Image 3" descr="preencoded.png"/>
          <p:cNvPicPr>
            <a:picLocks noChangeAspect="1"/>
          </p:cNvPicPr>
          <p:nvPr/>
        </p:nvPicPr>
        <p:blipFill>
          <a:blip r:embed="rId6"/>
          <a:stretch>
            <a:fillRect/>
          </a:stretch>
        </p:blipFill>
        <p:spPr>
          <a:xfrm>
            <a:off x="6209705" y="2701647"/>
            <a:ext cx="1033224" cy="1653183"/>
          </a:xfrm>
          <a:prstGeom prst="rect">
            <a:avLst/>
          </a:prstGeom>
        </p:spPr>
      </p:pic>
      <p:sp>
        <p:nvSpPr>
          <p:cNvPr id="8" name="Text 2"/>
          <p:cNvSpPr/>
          <p:nvPr/>
        </p:nvSpPr>
        <p:spPr>
          <a:xfrm>
            <a:off x="7552849" y="2908221"/>
            <a:ext cx="2431256" cy="303848"/>
          </a:xfrm>
          <a:prstGeom prst="rect">
            <a:avLst/>
          </a:prstGeom>
          <a:noFill/>
          <a:ln/>
        </p:spPr>
        <p:txBody>
          <a:bodyPr wrap="none" rtlCol="0" anchor="t"/>
          <a:lstStyle/>
          <a:p>
            <a:pPr marL="0" indent="0" algn="l">
              <a:lnSpc>
                <a:spcPts val="2393"/>
              </a:lnSpc>
              <a:buNone/>
            </a:pPr>
            <a:r>
              <a:rPr lang="en-US" sz="1914" dirty="0">
                <a:solidFill>
                  <a:srgbClr val="3B3535"/>
                </a:solidFill>
                <a:latin typeface="Red Hat Text" pitchFamily="34" charset="0"/>
                <a:ea typeface="Red Hat Text" pitchFamily="34" charset="-122"/>
                <a:cs typeface="Red Hat Text" pitchFamily="34" charset="-120"/>
              </a:rPr>
              <a:t>Search for Rides</a:t>
            </a:r>
            <a:endParaRPr lang="en-US" sz="1914" dirty="0"/>
          </a:p>
        </p:txBody>
      </p:sp>
      <p:sp>
        <p:nvSpPr>
          <p:cNvPr id="9" name="Text 3"/>
          <p:cNvSpPr/>
          <p:nvPr/>
        </p:nvSpPr>
        <p:spPr>
          <a:xfrm>
            <a:off x="7552849" y="3336012"/>
            <a:ext cx="6354247" cy="330637"/>
          </a:xfrm>
          <a:prstGeom prst="rect">
            <a:avLst/>
          </a:prstGeom>
          <a:noFill/>
          <a:ln/>
        </p:spPr>
        <p:txBody>
          <a:bodyPr wrap="none" rtlCol="0" anchor="t"/>
          <a:lstStyle/>
          <a:p>
            <a:pPr marL="0" indent="0" algn="l">
              <a:lnSpc>
                <a:spcPts val="2604"/>
              </a:lnSpc>
              <a:buNone/>
            </a:pPr>
            <a:r>
              <a:rPr lang="en-US" sz="1627" dirty="0">
                <a:solidFill>
                  <a:srgbClr val="3B3535"/>
                </a:solidFill>
                <a:latin typeface="Roboto" pitchFamily="34" charset="0"/>
                <a:ea typeface="Roboto" pitchFamily="34" charset="-122"/>
                <a:cs typeface="Roboto" pitchFamily="34" charset="-120"/>
              </a:rPr>
              <a:t>Enter your pick-up and drop-off locations and desired travel time.</a:t>
            </a:r>
            <a:endParaRPr lang="en-US" sz="1627" dirty="0"/>
          </a:p>
        </p:txBody>
      </p:sp>
      <p:pic>
        <p:nvPicPr>
          <p:cNvPr id="10" name="Image 4" descr="preencoded.png"/>
          <p:cNvPicPr>
            <a:picLocks noChangeAspect="1"/>
          </p:cNvPicPr>
          <p:nvPr/>
        </p:nvPicPr>
        <p:blipFill>
          <a:blip r:embed="rId7"/>
          <a:stretch>
            <a:fillRect/>
          </a:stretch>
        </p:blipFill>
        <p:spPr>
          <a:xfrm>
            <a:off x="6209705" y="4354830"/>
            <a:ext cx="1033224" cy="1653183"/>
          </a:xfrm>
          <a:prstGeom prst="rect">
            <a:avLst/>
          </a:prstGeom>
        </p:spPr>
      </p:pic>
      <p:sp>
        <p:nvSpPr>
          <p:cNvPr id="11" name="Text 4"/>
          <p:cNvSpPr/>
          <p:nvPr/>
        </p:nvSpPr>
        <p:spPr>
          <a:xfrm>
            <a:off x="7552849" y="4561403"/>
            <a:ext cx="2431256" cy="303848"/>
          </a:xfrm>
          <a:prstGeom prst="rect">
            <a:avLst/>
          </a:prstGeom>
          <a:noFill/>
          <a:ln/>
        </p:spPr>
        <p:txBody>
          <a:bodyPr wrap="none" rtlCol="0" anchor="t"/>
          <a:lstStyle/>
          <a:p>
            <a:pPr marL="0" indent="0" algn="l">
              <a:lnSpc>
                <a:spcPts val="2393"/>
              </a:lnSpc>
              <a:buNone/>
            </a:pPr>
            <a:r>
              <a:rPr lang="en-US" sz="1914" dirty="0">
                <a:solidFill>
                  <a:srgbClr val="3B3535"/>
                </a:solidFill>
                <a:latin typeface="Red Hat Text" pitchFamily="34" charset="0"/>
                <a:ea typeface="Red Hat Text" pitchFamily="34" charset="-122"/>
                <a:cs typeface="Red Hat Text" pitchFamily="34" charset="-120"/>
              </a:rPr>
              <a:t>Compare Options</a:t>
            </a:r>
            <a:endParaRPr lang="en-US" sz="1914" dirty="0"/>
          </a:p>
        </p:txBody>
      </p:sp>
      <p:sp>
        <p:nvSpPr>
          <p:cNvPr id="12" name="Text 5"/>
          <p:cNvSpPr/>
          <p:nvPr/>
        </p:nvSpPr>
        <p:spPr>
          <a:xfrm>
            <a:off x="7552849" y="4989195"/>
            <a:ext cx="6354247" cy="661273"/>
          </a:xfrm>
          <a:prstGeom prst="rect">
            <a:avLst/>
          </a:prstGeom>
          <a:noFill/>
          <a:ln/>
        </p:spPr>
        <p:txBody>
          <a:bodyPr wrap="square" rtlCol="0" anchor="t"/>
          <a:lstStyle/>
          <a:p>
            <a:pPr marL="0" indent="0" algn="l">
              <a:lnSpc>
                <a:spcPts val="2604"/>
              </a:lnSpc>
              <a:buNone/>
            </a:pPr>
            <a:r>
              <a:rPr lang="en-US" sz="1627" dirty="0">
                <a:solidFill>
                  <a:srgbClr val="3B3535"/>
                </a:solidFill>
                <a:latin typeface="Roboto" pitchFamily="34" charset="0"/>
                <a:ea typeface="Roboto" pitchFamily="34" charset="-122"/>
                <a:cs typeface="Roboto" pitchFamily="34" charset="-120"/>
              </a:rPr>
              <a:t>View real-time fares, estimated times, and availability for each transportation provider.</a:t>
            </a:r>
            <a:endParaRPr lang="en-US" sz="1627" dirty="0"/>
          </a:p>
        </p:txBody>
      </p:sp>
      <p:pic>
        <p:nvPicPr>
          <p:cNvPr id="13" name="Image 5" descr="preencoded.png"/>
          <p:cNvPicPr>
            <a:picLocks noChangeAspect="1"/>
          </p:cNvPicPr>
          <p:nvPr/>
        </p:nvPicPr>
        <p:blipFill>
          <a:blip r:embed="rId8"/>
          <a:stretch>
            <a:fillRect/>
          </a:stretch>
        </p:blipFill>
        <p:spPr>
          <a:xfrm>
            <a:off x="6209705" y="6008013"/>
            <a:ext cx="1033224" cy="1653183"/>
          </a:xfrm>
          <a:prstGeom prst="rect">
            <a:avLst/>
          </a:prstGeom>
        </p:spPr>
      </p:pic>
      <p:sp>
        <p:nvSpPr>
          <p:cNvPr id="14" name="Text 6"/>
          <p:cNvSpPr/>
          <p:nvPr/>
        </p:nvSpPr>
        <p:spPr>
          <a:xfrm>
            <a:off x="7552849" y="6214586"/>
            <a:ext cx="2431256" cy="303848"/>
          </a:xfrm>
          <a:prstGeom prst="rect">
            <a:avLst/>
          </a:prstGeom>
          <a:noFill/>
          <a:ln/>
        </p:spPr>
        <p:txBody>
          <a:bodyPr wrap="none" rtlCol="0" anchor="t"/>
          <a:lstStyle/>
          <a:p>
            <a:pPr marL="0" indent="0" algn="l">
              <a:lnSpc>
                <a:spcPts val="2393"/>
              </a:lnSpc>
              <a:buNone/>
            </a:pPr>
            <a:r>
              <a:rPr lang="en-US" sz="1914" dirty="0">
                <a:solidFill>
                  <a:srgbClr val="3B3535"/>
                </a:solidFill>
                <a:latin typeface="Red Hat Text" pitchFamily="34" charset="0"/>
                <a:ea typeface="Red Hat Text" pitchFamily="34" charset="-122"/>
                <a:cs typeface="Red Hat Text" pitchFamily="34" charset="-120"/>
              </a:rPr>
              <a:t>Book Your Ride</a:t>
            </a:r>
            <a:endParaRPr lang="en-US" sz="1914" dirty="0"/>
          </a:p>
        </p:txBody>
      </p:sp>
      <p:sp>
        <p:nvSpPr>
          <p:cNvPr id="15" name="Text 7"/>
          <p:cNvSpPr/>
          <p:nvPr/>
        </p:nvSpPr>
        <p:spPr>
          <a:xfrm>
            <a:off x="7552849" y="6642378"/>
            <a:ext cx="6354247" cy="330637"/>
          </a:xfrm>
          <a:prstGeom prst="rect">
            <a:avLst/>
          </a:prstGeom>
          <a:noFill/>
          <a:ln/>
        </p:spPr>
        <p:txBody>
          <a:bodyPr wrap="none" rtlCol="0" anchor="t"/>
          <a:lstStyle/>
          <a:p>
            <a:pPr marL="0" indent="0" algn="l">
              <a:lnSpc>
                <a:spcPts val="2604"/>
              </a:lnSpc>
              <a:buNone/>
            </a:pPr>
            <a:r>
              <a:rPr lang="en-US" sz="1627" dirty="0">
                <a:solidFill>
                  <a:srgbClr val="3B3535"/>
                </a:solidFill>
                <a:latin typeface="Roboto" pitchFamily="34" charset="0"/>
                <a:ea typeface="Roboto" pitchFamily="34" charset="-122"/>
                <a:cs typeface="Roboto" pitchFamily="34" charset="-120"/>
              </a:rPr>
              <a:t>Select the best option and book your ride directly through the platform.</a:t>
            </a:r>
            <a:endParaRPr lang="en-US" sz="1627"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sp>
        <p:nvSpPr>
          <p:cNvPr id="4" name="Text 1"/>
          <p:cNvSpPr/>
          <p:nvPr/>
        </p:nvSpPr>
        <p:spPr>
          <a:xfrm>
            <a:off x="837724" y="1942267"/>
            <a:ext cx="12954952" cy="1408033"/>
          </a:xfrm>
          <a:prstGeom prst="rect">
            <a:avLst/>
          </a:prstGeom>
          <a:noFill/>
          <a:ln/>
        </p:spPr>
        <p:txBody>
          <a:bodyPr wrap="square" rtlCol="0" anchor="t"/>
          <a:lstStyle/>
          <a:p>
            <a:pPr marL="0" indent="0">
              <a:lnSpc>
                <a:spcPts val="5544"/>
              </a:lnSpc>
              <a:buNone/>
            </a:pPr>
            <a:r>
              <a:rPr lang="en-US" sz="4435" dirty="0">
                <a:solidFill>
                  <a:srgbClr val="1F1E1E"/>
                </a:solidFill>
                <a:latin typeface="Red Hat Text" pitchFamily="34" charset="0"/>
                <a:ea typeface="Red Hat Text" pitchFamily="34" charset="-122"/>
                <a:cs typeface="Red Hat Text" pitchFamily="34" charset="-120"/>
              </a:rPr>
              <a:t>Simplifying the Process of Finding the Most Cost-Effective Travel Option</a:t>
            </a:r>
            <a:endParaRPr lang="en-US" sz="4435" dirty="0"/>
          </a:p>
        </p:txBody>
      </p:sp>
      <p:sp>
        <p:nvSpPr>
          <p:cNvPr id="5" name="Text 2"/>
          <p:cNvSpPr/>
          <p:nvPr/>
        </p:nvSpPr>
        <p:spPr>
          <a:xfrm>
            <a:off x="837724" y="3948589"/>
            <a:ext cx="2816185" cy="351949"/>
          </a:xfrm>
          <a:prstGeom prst="rect">
            <a:avLst/>
          </a:prstGeom>
          <a:noFill/>
          <a:ln/>
        </p:spPr>
        <p:txBody>
          <a:bodyPr wrap="none" rtlCol="0" anchor="t"/>
          <a:lstStyle/>
          <a:p>
            <a:pPr marL="0" indent="0">
              <a:lnSpc>
                <a:spcPts val="2772"/>
              </a:lnSpc>
              <a:buNone/>
            </a:pPr>
            <a:r>
              <a:rPr lang="en-US" sz="2218" dirty="0">
                <a:solidFill>
                  <a:srgbClr val="1F1E1E"/>
                </a:solidFill>
                <a:latin typeface="Red Hat Text" pitchFamily="34" charset="0"/>
                <a:ea typeface="Red Hat Text" pitchFamily="34" charset="-122"/>
                <a:cs typeface="Red Hat Text" pitchFamily="34" charset="-120"/>
              </a:rPr>
              <a:t>Fare Optimization</a:t>
            </a:r>
            <a:endParaRPr lang="en-US" sz="2218" dirty="0"/>
          </a:p>
        </p:txBody>
      </p:sp>
      <p:sp>
        <p:nvSpPr>
          <p:cNvPr id="6" name="Text 3"/>
          <p:cNvSpPr/>
          <p:nvPr/>
        </p:nvSpPr>
        <p:spPr>
          <a:xfrm>
            <a:off x="837724" y="4539853"/>
            <a:ext cx="3928586" cy="1149072"/>
          </a:xfrm>
          <a:prstGeom prst="rect">
            <a:avLst/>
          </a:prstGeom>
          <a:noFill/>
          <a:ln/>
        </p:spPr>
        <p:txBody>
          <a:bodyPr wrap="square" rtlCol="0" anchor="t"/>
          <a:lstStyle/>
          <a:p>
            <a:pPr marL="0" indent="0">
              <a:lnSpc>
                <a:spcPts val="3016"/>
              </a:lnSpc>
              <a:buNone/>
            </a:pPr>
            <a:r>
              <a:rPr lang="en-US" sz="1885" dirty="0">
                <a:solidFill>
                  <a:srgbClr val="3B3535"/>
                </a:solidFill>
                <a:latin typeface="Roboto" pitchFamily="34" charset="0"/>
                <a:ea typeface="Roboto" pitchFamily="34" charset="-122"/>
                <a:cs typeface="Roboto" pitchFamily="34" charset="-120"/>
              </a:rPr>
              <a:t>Ride Compare Pro helps users save money by finding the most affordable transportation option.</a:t>
            </a:r>
            <a:endParaRPr lang="en-US" sz="1885" dirty="0"/>
          </a:p>
        </p:txBody>
      </p:sp>
      <p:sp>
        <p:nvSpPr>
          <p:cNvPr id="7" name="Text 4"/>
          <p:cNvSpPr/>
          <p:nvPr/>
        </p:nvSpPr>
        <p:spPr>
          <a:xfrm>
            <a:off x="5357813" y="3948589"/>
            <a:ext cx="2816185" cy="351949"/>
          </a:xfrm>
          <a:prstGeom prst="rect">
            <a:avLst/>
          </a:prstGeom>
          <a:noFill/>
          <a:ln/>
        </p:spPr>
        <p:txBody>
          <a:bodyPr wrap="none" rtlCol="0" anchor="t"/>
          <a:lstStyle/>
          <a:p>
            <a:pPr marL="0" indent="0">
              <a:lnSpc>
                <a:spcPts val="2772"/>
              </a:lnSpc>
              <a:buNone/>
            </a:pPr>
            <a:r>
              <a:rPr lang="en-US" sz="2218" dirty="0">
                <a:solidFill>
                  <a:srgbClr val="1F1E1E"/>
                </a:solidFill>
                <a:latin typeface="Red Hat Text" pitchFamily="34" charset="0"/>
                <a:ea typeface="Red Hat Text" pitchFamily="34" charset="-122"/>
                <a:cs typeface="Red Hat Text" pitchFamily="34" charset="-120"/>
              </a:rPr>
              <a:t>Time Efficiency</a:t>
            </a:r>
            <a:endParaRPr lang="en-US" sz="2218" dirty="0"/>
          </a:p>
        </p:txBody>
      </p:sp>
      <p:sp>
        <p:nvSpPr>
          <p:cNvPr id="8" name="Text 5"/>
          <p:cNvSpPr/>
          <p:nvPr/>
        </p:nvSpPr>
        <p:spPr>
          <a:xfrm>
            <a:off x="5357813" y="4539853"/>
            <a:ext cx="3928586" cy="1149072"/>
          </a:xfrm>
          <a:prstGeom prst="rect">
            <a:avLst/>
          </a:prstGeom>
          <a:noFill/>
          <a:ln/>
        </p:spPr>
        <p:txBody>
          <a:bodyPr wrap="square" rtlCol="0" anchor="t"/>
          <a:lstStyle/>
          <a:p>
            <a:pPr marL="0" indent="0">
              <a:lnSpc>
                <a:spcPts val="3016"/>
              </a:lnSpc>
              <a:buNone/>
            </a:pPr>
            <a:r>
              <a:rPr lang="en-US" sz="1885" dirty="0">
                <a:solidFill>
                  <a:srgbClr val="3B3535"/>
                </a:solidFill>
                <a:latin typeface="Roboto" pitchFamily="34" charset="0"/>
                <a:ea typeface="Roboto" pitchFamily="34" charset="-122"/>
                <a:cs typeface="Roboto" pitchFamily="34" charset="-120"/>
              </a:rPr>
              <a:t>The platform saves time by providing a quick and easy way to compare options and book rides.</a:t>
            </a:r>
            <a:endParaRPr lang="en-US" sz="1885" dirty="0"/>
          </a:p>
        </p:txBody>
      </p:sp>
      <p:sp>
        <p:nvSpPr>
          <p:cNvPr id="9" name="Text 6"/>
          <p:cNvSpPr/>
          <p:nvPr/>
        </p:nvSpPr>
        <p:spPr>
          <a:xfrm>
            <a:off x="9877901" y="3948589"/>
            <a:ext cx="2816185" cy="351949"/>
          </a:xfrm>
          <a:prstGeom prst="rect">
            <a:avLst/>
          </a:prstGeom>
          <a:noFill/>
          <a:ln/>
        </p:spPr>
        <p:txBody>
          <a:bodyPr wrap="none" rtlCol="0" anchor="t"/>
          <a:lstStyle/>
          <a:p>
            <a:pPr marL="0" indent="0">
              <a:lnSpc>
                <a:spcPts val="2772"/>
              </a:lnSpc>
              <a:buNone/>
            </a:pPr>
            <a:r>
              <a:rPr lang="en-US" sz="2218" dirty="0">
                <a:solidFill>
                  <a:srgbClr val="1F1E1E"/>
                </a:solidFill>
                <a:latin typeface="Red Hat Text" pitchFamily="34" charset="0"/>
                <a:ea typeface="Red Hat Text" pitchFamily="34" charset="-122"/>
                <a:cs typeface="Red Hat Text" pitchFamily="34" charset="-120"/>
              </a:rPr>
              <a:t>Convenience</a:t>
            </a:r>
            <a:endParaRPr lang="en-US" sz="2218" dirty="0"/>
          </a:p>
        </p:txBody>
      </p:sp>
      <p:sp>
        <p:nvSpPr>
          <p:cNvPr id="10" name="Text 7"/>
          <p:cNvSpPr/>
          <p:nvPr/>
        </p:nvSpPr>
        <p:spPr>
          <a:xfrm>
            <a:off x="9877901" y="4539853"/>
            <a:ext cx="3928586" cy="1532096"/>
          </a:xfrm>
          <a:prstGeom prst="rect">
            <a:avLst/>
          </a:prstGeom>
          <a:noFill/>
          <a:ln/>
        </p:spPr>
        <p:txBody>
          <a:bodyPr wrap="square" rtlCol="0" anchor="t"/>
          <a:lstStyle/>
          <a:p>
            <a:pPr marL="0" indent="0">
              <a:lnSpc>
                <a:spcPts val="3016"/>
              </a:lnSpc>
              <a:buNone/>
            </a:pPr>
            <a:r>
              <a:rPr lang="en-US" sz="1885" dirty="0">
                <a:solidFill>
                  <a:srgbClr val="3B3535"/>
                </a:solidFill>
                <a:latin typeface="Roboto" pitchFamily="34" charset="0"/>
                <a:ea typeface="Roboto" pitchFamily="34" charset="-122"/>
                <a:cs typeface="Roboto" pitchFamily="34" charset="-120"/>
              </a:rPr>
              <a:t>Ride Compare Pro eliminates the hassle of calling multiple service providers and waiting for confirmations.</a:t>
            </a:r>
            <a:endParaRPr lang="en-US" sz="1885"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50031" y="2317552"/>
            <a:ext cx="4986338" cy="3594378"/>
          </a:xfrm>
          <a:prstGeom prst="rect">
            <a:avLst/>
          </a:prstGeom>
        </p:spPr>
      </p:pic>
      <p:sp>
        <p:nvSpPr>
          <p:cNvPr id="6" name="Text 1"/>
          <p:cNvSpPr/>
          <p:nvPr/>
        </p:nvSpPr>
        <p:spPr>
          <a:xfrm>
            <a:off x="6186130" y="1003816"/>
            <a:ext cx="7744539" cy="1175861"/>
          </a:xfrm>
          <a:prstGeom prst="rect">
            <a:avLst/>
          </a:prstGeom>
          <a:noFill/>
          <a:ln/>
        </p:spPr>
        <p:txBody>
          <a:bodyPr wrap="square" rtlCol="0" anchor="t"/>
          <a:lstStyle/>
          <a:p>
            <a:pPr marL="0" indent="0">
              <a:lnSpc>
                <a:spcPts val="4631"/>
              </a:lnSpc>
              <a:buNone/>
            </a:pPr>
            <a:r>
              <a:rPr lang="en-US" sz="3704" dirty="0">
                <a:solidFill>
                  <a:srgbClr val="1F1E1E"/>
                </a:solidFill>
                <a:latin typeface="Red Hat Text" pitchFamily="34" charset="0"/>
                <a:ea typeface="Red Hat Text" pitchFamily="34" charset="-122"/>
                <a:cs typeface="Red Hat Text" pitchFamily="34" charset="-120"/>
              </a:rPr>
              <a:t>Cab, Bus, and Other Transportation Modes Included in the Comparison</a:t>
            </a:r>
            <a:endParaRPr lang="en-US" sz="3704" dirty="0"/>
          </a:p>
        </p:txBody>
      </p:sp>
      <p:pic>
        <p:nvPicPr>
          <p:cNvPr id="7" name="Image 3" descr="preencoded.png"/>
          <p:cNvPicPr>
            <a:picLocks noChangeAspect="1"/>
          </p:cNvPicPr>
          <p:nvPr/>
        </p:nvPicPr>
        <p:blipFill>
          <a:blip r:embed="rId6"/>
          <a:stretch>
            <a:fillRect/>
          </a:stretch>
        </p:blipFill>
        <p:spPr>
          <a:xfrm>
            <a:off x="6186130" y="2479596"/>
            <a:ext cx="499824" cy="499824"/>
          </a:xfrm>
          <a:prstGeom prst="rect">
            <a:avLst/>
          </a:prstGeom>
        </p:spPr>
      </p:pic>
      <p:sp>
        <p:nvSpPr>
          <p:cNvPr id="8" name="Text 2"/>
          <p:cNvSpPr/>
          <p:nvPr/>
        </p:nvSpPr>
        <p:spPr>
          <a:xfrm>
            <a:off x="6186130" y="3179326"/>
            <a:ext cx="2352199" cy="294084"/>
          </a:xfrm>
          <a:prstGeom prst="rect">
            <a:avLst/>
          </a:prstGeom>
          <a:noFill/>
          <a:ln/>
        </p:spPr>
        <p:txBody>
          <a:bodyPr wrap="none" rtlCol="0" anchor="t"/>
          <a:lstStyle/>
          <a:p>
            <a:pPr marL="0" indent="0" algn="l">
              <a:lnSpc>
                <a:spcPts val="2315"/>
              </a:lnSpc>
              <a:buNone/>
            </a:pPr>
            <a:r>
              <a:rPr lang="en-US" sz="1852" dirty="0">
                <a:solidFill>
                  <a:srgbClr val="3B3535"/>
                </a:solidFill>
                <a:latin typeface="Red Hat Text" pitchFamily="34" charset="0"/>
                <a:ea typeface="Red Hat Text" pitchFamily="34" charset="-122"/>
                <a:cs typeface="Red Hat Text" pitchFamily="34" charset="-120"/>
              </a:rPr>
              <a:t>Taxi Services</a:t>
            </a:r>
            <a:endParaRPr lang="en-US" sz="1852" dirty="0"/>
          </a:p>
        </p:txBody>
      </p:sp>
      <p:sp>
        <p:nvSpPr>
          <p:cNvPr id="9" name="Text 3"/>
          <p:cNvSpPr/>
          <p:nvPr/>
        </p:nvSpPr>
        <p:spPr>
          <a:xfrm>
            <a:off x="6186130" y="3593306"/>
            <a:ext cx="3722251" cy="639604"/>
          </a:xfrm>
          <a:prstGeom prst="rect">
            <a:avLst/>
          </a:prstGeom>
          <a:noFill/>
          <a:ln/>
        </p:spPr>
        <p:txBody>
          <a:bodyPr wrap="square" rtlCol="0" anchor="t"/>
          <a:lstStyle/>
          <a:p>
            <a:pPr marL="0" indent="0" algn="l">
              <a:lnSpc>
                <a:spcPts val="2519"/>
              </a:lnSpc>
              <a:buNone/>
            </a:pPr>
            <a:r>
              <a:rPr lang="en-US" sz="1574" dirty="0">
                <a:solidFill>
                  <a:srgbClr val="3B3535"/>
                </a:solidFill>
                <a:latin typeface="Roboto" pitchFamily="34" charset="0"/>
                <a:ea typeface="Roboto" pitchFamily="34" charset="-122"/>
                <a:cs typeface="Roboto" pitchFamily="34" charset="-120"/>
              </a:rPr>
              <a:t>Ride Compare Pro includes fares and availability from popular taxi companies.</a:t>
            </a:r>
            <a:endParaRPr lang="en-US" sz="1574" dirty="0"/>
          </a:p>
        </p:txBody>
      </p:sp>
      <p:pic>
        <p:nvPicPr>
          <p:cNvPr id="10" name="Image 4" descr="preencoded.png"/>
          <p:cNvPicPr>
            <a:picLocks noChangeAspect="1"/>
          </p:cNvPicPr>
          <p:nvPr/>
        </p:nvPicPr>
        <p:blipFill>
          <a:blip r:embed="rId7"/>
          <a:stretch>
            <a:fillRect/>
          </a:stretch>
        </p:blipFill>
        <p:spPr>
          <a:xfrm>
            <a:off x="10208300" y="2479596"/>
            <a:ext cx="499824" cy="499824"/>
          </a:xfrm>
          <a:prstGeom prst="rect">
            <a:avLst/>
          </a:prstGeom>
        </p:spPr>
      </p:pic>
      <p:sp>
        <p:nvSpPr>
          <p:cNvPr id="11" name="Text 4"/>
          <p:cNvSpPr/>
          <p:nvPr/>
        </p:nvSpPr>
        <p:spPr>
          <a:xfrm>
            <a:off x="10208300" y="3179326"/>
            <a:ext cx="2352199" cy="294084"/>
          </a:xfrm>
          <a:prstGeom prst="rect">
            <a:avLst/>
          </a:prstGeom>
          <a:noFill/>
          <a:ln/>
        </p:spPr>
        <p:txBody>
          <a:bodyPr wrap="none" rtlCol="0" anchor="t"/>
          <a:lstStyle/>
          <a:p>
            <a:pPr marL="0" indent="0" algn="l">
              <a:lnSpc>
                <a:spcPts val="2315"/>
              </a:lnSpc>
              <a:buNone/>
            </a:pPr>
            <a:r>
              <a:rPr lang="en-US" sz="1852" dirty="0">
                <a:solidFill>
                  <a:srgbClr val="3B3535"/>
                </a:solidFill>
                <a:latin typeface="Red Hat Text" pitchFamily="34" charset="0"/>
                <a:ea typeface="Red Hat Text" pitchFamily="34" charset="-122"/>
                <a:cs typeface="Red Hat Text" pitchFamily="34" charset="-120"/>
              </a:rPr>
              <a:t>Bus Services</a:t>
            </a:r>
            <a:endParaRPr lang="en-US" sz="1852" dirty="0"/>
          </a:p>
        </p:txBody>
      </p:sp>
      <p:sp>
        <p:nvSpPr>
          <p:cNvPr id="12" name="Text 5"/>
          <p:cNvSpPr/>
          <p:nvPr/>
        </p:nvSpPr>
        <p:spPr>
          <a:xfrm>
            <a:off x="10208300" y="3593306"/>
            <a:ext cx="3722370" cy="959406"/>
          </a:xfrm>
          <a:prstGeom prst="rect">
            <a:avLst/>
          </a:prstGeom>
          <a:noFill/>
          <a:ln/>
        </p:spPr>
        <p:txBody>
          <a:bodyPr wrap="square" rtlCol="0" anchor="t"/>
          <a:lstStyle/>
          <a:p>
            <a:pPr marL="0" indent="0" algn="l">
              <a:lnSpc>
                <a:spcPts val="2519"/>
              </a:lnSpc>
              <a:buNone/>
            </a:pPr>
            <a:r>
              <a:rPr lang="en-US" sz="1574" dirty="0">
                <a:solidFill>
                  <a:srgbClr val="3B3535"/>
                </a:solidFill>
                <a:latin typeface="Roboto" pitchFamily="34" charset="0"/>
                <a:ea typeface="Roboto" pitchFamily="34" charset="-122"/>
                <a:cs typeface="Roboto" pitchFamily="34" charset="-120"/>
              </a:rPr>
              <a:t>The platform incorporates fares and schedules for local and regional bus services.</a:t>
            </a:r>
            <a:endParaRPr lang="en-US" sz="1574" dirty="0"/>
          </a:p>
        </p:txBody>
      </p:sp>
      <p:pic>
        <p:nvPicPr>
          <p:cNvPr id="13" name="Image 5" descr="preencoded.png"/>
          <p:cNvPicPr>
            <a:picLocks noChangeAspect="1"/>
          </p:cNvPicPr>
          <p:nvPr/>
        </p:nvPicPr>
        <p:blipFill>
          <a:blip r:embed="rId8"/>
          <a:stretch>
            <a:fillRect/>
          </a:stretch>
        </p:blipFill>
        <p:spPr>
          <a:xfrm>
            <a:off x="6186130" y="5152549"/>
            <a:ext cx="499824" cy="499824"/>
          </a:xfrm>
          <a:prstGeom prst="rect">
            <a:avLst/>
          </a:prstGeom>
        </p:spPr>
      </p:pic>
      <p:sp>
        <p:nvSpPr>
          <p:cNvPr id="14" name="Text 6"/>
          <p:cNvSpPr/>
          <p:nvPr/>
        </p:nvSpPr>
        <p:spPr>
          <a:xfrm>
            <a:off x="6186130" y="5852279"/>
            <a:ext cx="2352199" cy="294084"/>
          </a:xfrm>
          <a:prstGeom prst="rect">
            <a:avLst/>
          </a:prstGeom>
          <a:noFill/>
          <a:ln/>
        </p:spPr>
        <p:txBody>
          <a:bodyPr wrap="none" rtlCol="0" anchor="t"/>
          <a:lstStyle/>
          <a:p>
            <a:pPr marL="0" indent="0" algn="l">
              <a:lnSpc>
                <a:spcPts val="2315"/>
              </a:lnSpc>
              <a:buNone/>
            </a:pPr>
            <a:r>
              <a:rPr lang="en-US" sz="1852" dirty="0">
                <a:solidFill>
                  <a:srgbClr val="3B3535"/>
                </a:solidFill>
                <a:latin typeface="Red Hat Text" pitchFamily="34" charset="0"/>
                <a:ea typeface="Red Hat Text" pitchFamily="34" charset="-122"/>
                <a:cs typeface="Red Hat Text" pitchFamily="34" charset="-120"/>
              </a:rPr>
              <a:t>Ride-Sharing Services</a:t>
            </a:r>
            <a:endParaRPr lang="en-US" sz="1852" dirty="0"/>
          </a:p>
        </p:txBody>
      </p:sp>
      <p:sp>
        <p:nvSpPr>
          <p:cNvPr id="15" name="Text 7"/>
          <p:cNvSpPr/>
          <p:nvPr/>
        </p:nvSpPr>
        <p:spPr>
          <a:xfrm>
            <a:off x="6186130" y="6266259"/>
            <a:ext cx="3722251" cy="959406"/>
          </a:xfrm>
          <a:prstGeom prst="rect">
            <a:avLst/>
          </a:prstGeom>
          <a:noFill/>
          <a:ln/>
        </p:spPr>
        <p:txBody>
          <a:bodyPr wrap="square" rtlCol="0" anchor="t"/>
          <a:lstStyle/>
          <a:p>
            <a:pPr marL="0" indent="0" algn="l">
              <a:lnSpc>
                <a:spcPts val="2519"/>
              </a:lnSpc>
              <a:buNone/>
            </a:pPr>
            <a:r>
              <a:rPr lang="en-US" sz="1574" dirty="0">
                <a:solidFill>
                  <a:srgbClr val="3B3535"/>
                </a:solidFill>
                <a:latin typeface="Roboto" pitchFamily="34" charset="0"/>
                <a:ea typeface="Roboto" pitchFamily="34" charset="-122"/>
                <a:cs typeface="Roboto" pitchFamily="34" charset="-120"/>
              </a:rPr>
              <a:t>Ride Compare Pro provides access to fares and availability from ride-sharing platforms.</a:t>
            </a:r>
            <a:endParaRPr lang="en-US" sz="1574" dirty="0"/>
          </a:p>
        </p:txBody>
      </p:sp>
      <p:pic>
        <p:nvPicPr>
          <p:cNvPr id="16" name="Image 6" descr="preencoded.png"/>
          <p:cNvPicPr>
            <a:picLocks noChangeAspect="1"/>
          </p:cNvPicPr>
          <p:nvPr/>
        </p:nvPicPr>
        <p:blipFill>
          <a:blip r:embed="rId9"/>
          <a:stretch>
            <a:fillRect/>
          </a:stretch>
        </p:blipFill>
        <p:spPr>
          <a:xfrm>
            <a:off x="10208300" y="5152549"/>
            <a:ext cx="499824" cy="499824"/>
          </a:xfrm>
          <a:prstGeom prst="rect">
            <a:avLst/>
          </a:prstGeom>
        </p:spPr>
      </p:pic>
      <p:sp>
        <p:nvSpPr>
          <p:cNvPr id="17" name="Text 8"/>
          <p:cNvSpPr/>
          <p:nvPr/>
        </p:nvSpPr>
        <p:spPr>
          <a:xfrm>
            <a:off x="10208300" y="5852279"/>
            <a:ext cx="2352199" cy="294084"/>
          </a:xfrm>
          <a:prstGeom prst="rect">
            <a:avLst/>
          </a:prstGeom>
          <a:noFill/>
          <a:ln/>
        </p:spPr>
        <p:txBody>
          <a:bodyPr wrap="none" rtlCol="0" anchor="t"/>
          <a:lstStyle/>
          <a:p>
            <a:pPr marL="0" indent="0" algn="l">
              <a:lnSpc>
                <a:spcPts val="2315"/>
              </a:lnSpc>
              <a:buNone/>
            </a:pPr>
            <a:r>
              <a:rPr lang="en-US" sz="1852" dirty="0">
                <a:solidFill>
                  <a:srgbClr val="3B3535"/>
                </a:solidFill>
                <a:latin typeface="Red Hat Text" pitchFamily="34" charset="0"/>
                <a:ea typeface="Red Hat Text" pitchFamily="34" charset="-122"/>
                <a:cs typeface="Red Hat Text" pitchFamily="34" charset="-120"/>
              </a:rPr>
              <a:t>Train Services</a:t>
            </a:r>
            <a:endParaRPr lang="en-US" sz="1852" dirty="0"/>
          </a:p>
        </p:txBody>
      </p:sp>
      <p:sp>
        <p:nvSpPr>
          <p:cNvPr id="18" name="Text 9"/>
          <p:cNvSpPr/>
          <p:nvPr/>
        </p:nvSpPr>
        <p:spPr>
          <a:xfrm>
            <a:off x="10208300" y="6266259"/>
            <a:ext cx="3722370" cy="959406"/>
          </a:xfrm>
          <a:prstGeom prst="rect">
            <a:avLst/>
          </a:prstGeom>
          <a:noFill/>
          <a:ln/>
        </p:spPr>
        <p:txBody>
          <a:bodyPr wrap="square" rtlCol="0" anchor="t"/>
          <a:lstStyle/>
          <a:p>
            <a:pPr marL="0" indent="0" algn="l">
              <a:lnSpc>
                <a:spcPts val="2519"/>
              </a:lnSpc>
              <a:buNone/>
            </a:pPr>
            <a:r>
              <a:rPr lang="en-US" sz="1574" dirty="0">
                <a:solidFill>
                  <a:srgbClr val="3B3535"/>
                </a:solidFill>
                <a:latin typeface="Roboto" pitchFamily="34" charset="0"/>
                <a:ea typeface="Roboto" pitchFamily="34" charset="-122"/>
                <a:cs typeface="Roboto" pitchFamily="34" charset="-120"/>
              </a:rPr>
              <a:t>The platform compares fares and schedules for train services, including commuter lines and long-distance trains.</a:t>
            </a:r>
            <a:endParaRPr lang="en-US" sz="1574"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AFA"/>
          </a:solidFill>
          <a:ln/>
        </p:spPr>
      </p:sp>
      <p:pic>
        <p:nvPicPr>
          <p:cNvPr id="4" name="Image 1" descr="preencoded.png"/>
          <p:cNvPicPr>
            <a:picLocks noChangeAspect="1"/>
          </p:cNvPicPr>
          <p:nvPr/>
        </p:nvPicPr>
        <p:blipFill>
          <a:blip r:embed="rId4"/>
          <a:stretch>
            <a:fillRect/>
          </a:stretch>
        </p:blipFill>
        <p:spPr>
          <a:xfrm>
            <a:off x="0" y="0"/>
            <a:ext cx="5486400" cy="8229600"/>
          </a:xfrm>
          <a:prstGeom prst="rect">
            <a:avLst/>
          </a:prstGeom>
        </p:spPr>
      </p:pic>
      <p:pic>
        <p:nvPicPr>
          <p:cNvPr id="5" name="Image 2" descr="preencoded.png"/>
          <p:cNvPicPr>
            <a:picLocks noChangeAspect="1"/>
          </p:cNvPicPr>
          <p:nvPr/>
        </p:nvPicPr>
        <p:blipFill>
          <a:blip r:embed="rId5"/>
          <a:stretch>
            <a:fillRect/>
          </a:stretch>
        </p:blipFill>
        <p:spPr>
          <a:xfrm>
            <a:off x="299204" y="2281833"/>
            <a:ext cx="4887873" cy="3665934"/>
          </a:xfrm>
          <a:prstGeom prst="rect">
            <a:avLst/>
          </a:prstGeom>
        </p:spPr>
      </p:pic>
      <p:sp>
        <p:nvSpPr>
          <p:cNvPr id="6" name="Text 1"/>
          <p:cNvSpPr/>
          <p:nvPr/>
        </p:nvSpPr>
        <p:spPr>
          <a:xfrm>
            <a:off x="6324124" y="827842"/>
            <a:ext cx="7468553" cy="2112050"/>
          </a:xfrm>
          <a:prstGeom prst="rect">
            <a:avLst/>
          </a:prstGeom>
          <a:noFill/>
          <a:ln/>
        </p:spPr>
        <p:txBody>
          <a:bodyPr wrap="square" rtlCol="0" anchor="t"/>
          <a:lstStyle/>
          <a:p>
            <a:pPr marL="0" indent="0">
              <a:lnSpc>
                <a:spcPts val="5544"/>
              </a:lnSpc>
              <a:buNone/>
            </a:pPr>
            <a:r>
              <a:rPr lang="en-US" sz="4435" dirty="0">
                <a:solidFill>
                  <a:srgbClr val="1F1E1E"/>
                </a:solidFill>
                <a:latin typeface="Red Hat Text" pitchFamily="34" charset="0"/>
                <a:ea typeface="Red Hat Text" pitchFamily="34" charset="-122"/>
                <a:cs typeface="Red Hat Text" pitchFamily="34" charset="-120"/>
              </a:rPr>
              <a:t>Enabling Users to Make Informed Choices Based on Their Needs and Preferences</a:t>
            </a:r>
            <a:endParaRPr lang="en-US" sz="4435" dirty="0"/>
          </a:p>
        </p:txBody>
      </p:sp>
      <p:sp>
        <p:nvSpPr>
          <p:cNvPr id="7" name="Shape 2"/>
          <p:cNvSpPr/>
          <p:nvPr/>
        </p:nvSpPr>
        <p:spPr>
          <a:xfrm>
            <a:off x="6324124" y="3298865"/>
            <a:ext cx="3614618" cy="2123242"/>
          </a:xfrm>
          <a:prstGeom prst="roundRect">
            <a:avLst>
              <a:gd name="adj" fmla="val 1691"/>
            </a:avLst>
          </a:prstGeom>
          <a:solidFill>
            <a:srgbClr val="F3E8E8"/>
          </a:solidFill>
          <a:ln/>
        </p:spPr>
      </p:sp>
      <p:sp>
        <p:nvSpPr>
          <p:cNvPr id="8" name="Text 3"/>
          <p:cNvSpPr/>
          <p:nvPr/>
        </p:nvSpPr>
        <p:spPr>
          <a:xfrm>
            <a:off x="6563439" y="3538180"/>
            <a:ext cx="2816185" cy="351949"/>
          </a:xfrm>
          <a:prstGeom prst="rect">
            <a:avLst/>
          </a:prstGeom>
          <a:noFill/>
          <a:ln/>
        </p:spPr>
        <p:txBody>
          <a:bodyPr wrap="none" rtlCol="0" anchor="t"/>
          <a:lstStyle/>
          <a:p>
            <a:pPr marL="0" indent="0">
              <a:lnSpc>
                <a:spcPts val="2772"/>
              </a:lnSpc>
              <a:buNone/>
            </a:pPr>
            <a:r>
              <a:rPr lang="en-US" sz="2218" dirty="0">
                <a:solidFill>
                  <a:srgbClr val="3B3535"/>
                </a:solidFill>
                <a:latin typeface="Red Hat Text" pitchFamily="34" charset="0"/>
                <a:ea typeface="Red Hat Text" pitchFamily="34" charset="-122"/>
                <a:cs typeface="Red Hat Text" pitchFamily="34" charset="-120"/>
              </a:rPr>
              <a:t>Price</a:t>
            </a:r>
            <a:endParaRPr lang="en-US" sz="2218" dirty="0"/>
          </a:p>
        </p:txBody>
      </p:sp>
      <p:sp>
        <p:nvSpPr>
          <p:cNvPr id="9" name="Text 4"/>
          <p:cNvSpPr/>
          <p:nvPr/>
        </p:nvSpPr>
        <p:spPr>
          <a:xfrm>
            <a:off x="6563439" y="4033718"/>
            <a:ext cx="3135987" cy="766048"/>
          </a:xfrm>
          <a:prstGeom prst="rect">
            <a:avLst/>
          </a:prstGeom>
          <a:noFill/>
          <a:ln/>
        </p:spPr>
        <p:txBody>
          <a:bodyPr wrap="square" rtlCol="0" anchor="t"/>
          <a:lstStyle/>
          <a:p>
            <a:pPr marL="0" indent="0">
              <a:lnSpc>
                <a:spcPts val="3016"/>
              </a:lnSpc>
              <a:buNone/>
            </a:pPr>
            <a:r>
              <a:rPr lang="en-US" sz="1885" dirty="0">
                <a:solidFill>
                  <a:srgbClr val="3B3535"/>
                </a:solidFill>
                <a:latin typeface="Roboto" pitchFamily="34" charset="0"/>
                <a:ea typeface="Roboto" pitchFamily="34" charset="-122"/>
                <a:cs typeface="Roboto" pitchFamily="34" charset="-120"/>
              </a:rPr>
              <a:t>Filter by price range to find options that fit your budget.</a:t>
            </a:r>
            <a:endParaRPr lang="en-US" sz="1885" dirty="0"/>
          </a:p>
        </p:txBody>
      </p:sp>
      <p:sp>
        <p:nvSpPr>
          <p:cNvPr id="10" name="Shape 5"/>
          <p:cNvSpPr/>
          <p:nvPr/>
        </p:nvSpPr>
        <p:spPr>
          <a:xfrm>
            <a:off x="10178058" y="3298865"/>
            <a:ext cx="3614618" cy="2123242"/>
          </a:xfrm>
          <a:prstGeom prst="roundRect">
            <a:avLst>
              <a:gd name="adj" fmla="val 1691"/>
            </a:avLst>
          </a:prstGeom>
          <a:solidFill>
            <a:srgbClr val="F3E8E8"/>
          </a:solidFill>
          <a:ln/>
        </p:spPr>
      </p:sp>
      <p:sp>
        <p:nvSpPr>
          <p:cNvPr id="11" name="Text 6"/>
          <p:cNvSpPr/>
          <p:nvPr/>
        </p:nvSpPr>
        <p:spPr>
          <a:xfrm>
            <a:off x="10417373" y="3538180"/>
            <a:ext cx="2816185" cy="351949"/>
          </a:xfrm>
          <a:prstGeom prst="rect">
            <a:avLst/>
          </a:prstGeom>
          <a:noFill/>
          <a:ln/>
        </p:spPr>
        <p:txBody>
          <a:bodyPr wrap="none" rtlCol="0" anchor="t"/>
          <a:lstStyle/>
          <a:p>
            <a:pPr marL="0" indent="0">
              <a:lnSpc>
                <a:spcPts val="2772"/>
              </a:lnSpc>
              <a:buNone/>
            </a:pPr>
            <a:r>
              <a:rPr lang="en-US" sz="2218" dirty="0">
                <a:solidFill>
                  <a:srgbClr val="3B3535"/>
                </a:solidFill>
                <a:latin typeface="Red Hat Text" pitchFamily="34" charset="0"/>
                <a:ea typeface="Red Hat Text" pitchFamily="34" charset="-122"/>
                <a:cs typeface="Red Hat Text" pitchFamily="34" charset="-120"/>
              </a:rPr>
              <a:t>Time</a:t>
            </a:r>
            <a:endParaRPr lang="en-US" sz="2218" dirty="0"/>
          </a:p>
        </p:txBody>
      </p:sp>
      <p:sp>
        <p:nvSpPr>
          <p:cNvPr id="12" name="Text 7"/>
          <p:cNvSpPr/>
          <p:nvPr/>
        </p:nvSpPr>
        <p:spPr>
          <a:xfrm>
            <a:off x="10417373" y="4033718"/>
            <a:ext cx="3135987" cy="1149072"/>
          </a:xfrm>
          <a:prstGeom prst="rect">
            <a:avLst/>
          </a:prstGeom>
          <a:noFill/>
          <a:ln/>
        </p:spPr>
        <p:txBody>
          <a:bodyPr wrap="square" rtlCol="0" anchor="t"/>
          <a:lstStyle/>
          <a:p>
            <a:pPr marL="0" indent="0">
              <a:lnSpc>
                <a:spcPts val="3016"/>
              </a:lnSpc>
              <a:buNone/>
            </a:pPr>
            <a:r>
              <a:rPr lang="en-US" sz="1885" dirty="0">
                <a:solidFill>
                  <a:srgbClr val="3B3535"/>
                </a:solidFill>
                <a:latin typeface="Roboto" pitchFamily="34" charset="0"/>
                <a:ea typeface="Roboto" pitchFamily="34" charset="-122"/>
                <a:cs typeface="Roboto" pitchFamily="34" charset="-120"/>
              </a:rPr>
              <a:t>Choose your desired travel time to find the quickest or most convenient option.</a:t>
            </a:r>
            <a:endParaRPr lang="en-US" sz="1885" dirty="0"/>
          </a:p>
        </p:txBody>
      </p:sp>
      <p:sp>
        <p:nvSpPr>
          <p:cNvPr id="13" name="Shape 8"/>
          <p:cNvSpPr/>
          <p:nvPr/>
        </p:nvSpPr>
        <p:spPr>
          <a:xfrm>
            <a:off x="6324124" y="5661422"/>
            <a:ext cx="7468553" cy="1740218"/>
          </a:xfrm>
          <a:prstGeom prst="roundRect">
            <a:avLst>
              <a:gd name="adj" fmla="val 2063"/>
            </a:avLst>
          </a:prstGeom>
          <a:solidFill>
            <a:srgbClr val="F3E8E8"/>
          </a:solidFill>
          <a:ln/>
        </p:spPr>
      </p:sp>
      <p:sp>
        <p:nvSpPr>
          <p:cNvPr id="14" name="Text 9"/>
          <p:cNvSpPr/>
          <p:nvPr/>
        </p:nvSpPr>
        <p:spPr>
          <a:xfrm>
            <a:off x="6563439" y="5900738"/>
            <a:ext cx="2816185" cy="351949"/>
          </a:xfrm>
          <a:prstGeom prst="rect">
            <a:avLst/>
          </a:prstGeom>
          <a:noFill/>
          <a:ln/>
        </p:spPr>
        <p:txBody>
          <a:bodyPr wrap="none" rtlCol="0" anchor="t"/>
          <a:lstStyle/>
          <a:p>
            <a:pPr marL="0" indent="0">
              <a:lnSpc>
                <a:spcPts val="2772"/>
              </a:lnSpc>
              <a:buNone/>
            </a:pPr>
            <a:r>
              <a:rPr lang="en-US" sz="2218" dirty="0">
                <a:solidFill>
                  <a:srgbClr val="3B3535"/>
                </a:solidFill>
                <a:latin typeface="Red Hat Text" pitchFamily="34" charset="0"/>
                <a:ea typeface="Red Hat Text" pitchFamily="34" charset="-122"/>
                <a:cs typeface="Red Hat Text" pitchFamily="34" charset="-120"/>
              </a:rPr>
              <a:t>Accessibility</a:t>
            </a:r>
            <a:endParaRPr lang="en-US" sz="2218" dirty="0"/>
          </a:p>
        </p:txBody>
      </p:sp>
      <p:sp>
        <p:nvSpPr>
          <p:cNvPr id="15" name="Text 10"/>
          <p:cNvSpPr/>
          <p:nvPr/>
        </p:nvSpPr>
        <p:spPr>
          <a:xfrm>
            <a:off x="6563439" y="6396276"/>
            <a:ext cx="6989921" cy="766048"/>
          </a:xfrm>
          <a:prstGeom prst="rect">
            <a:avLst/>
          </a:prstGeom>
          <a:noFill/>
          <a:ln/>
        </p:spPr>
        <p:txBody>
          <a:bodyPr wrap="square" rtlCol="0" anchor="t"/>
          <a:lstStyle/>
          <a:p>
            <a:pPr marL="0" indent="0">
              <a:lnSpc>
                <a:spcPts val="3016"/>
              </a:lnSpc>
              <a:buNone/>
            </a:pPr>
            <a:r>
              <a:rPr lang="en-US" sz="1885" dirty="0">
                <a:solidFill>
                  <a:srgbClr val="3B3535"/>
                </a:solidFill>
                <a:latin typeface="Roboto" pitchFamily="34" charset="0"/>
                <a:ea typeface="Roboto" pitchFamily="34" charset="-122"/>
                <a:cs typeface="Roboto" pitchFamily="34" charset="-120"/>
              </a:rPr>
              <a:t>Filter by accessibility features, such as wheelchair access or pet-friendly transportation.</a:t>
            </a:r>
            <a:endParaRPr lang="en-US" sz="1885"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546</Words>
  <Application>Microsoft Office PowerPoint</Application>
  <PresentationFormat>Custom</PresentationFormat>
  <Paragraphs>86</Paragraphs>
  <Slides>8</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8</vt:i4>
      </vt:variant>
    </vt:vector>
  </HeadingPairs>
  <TitlesOfParts>
    <vt:vector size="13" baseType="lpstr">
      <vt:lpstr>Arial</vt:lpstr>
      <vt:lpstr>Raleway</vt:lpstr>
      <vt:lpstr>Red Hat Text</vt:lpstr>
      <vt:lpstr>Roboto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abhi ram</cp:lastModifiedBy>
  <cp:revision>2</cp:revision>
  <dcterms:created xsi:type="dcterms:W3CDTF">2024-08-09T14:37:33Z</dcterms:created>
  <dcterms:modified xsi:type="dcterms:W3CDTF">2024-08-09T16:28:12Z</dcterms:modified>
</cp:coreProperties>
</file>